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oppins Bold" charset="1" panose="00000800000000000000"/>
      <p:regular r:id="rId26"/>
    </p:embeddedFont>
    <p:embeddedFont>
      <p:font typeface="Poppins" charset="1" panose="00000500000000000000"/>
      <p:regular r:id="rId27"/>
    </p:embeddedFont>
    <p:embeddedFont>
      <p:font typeface="Aileron Bold" charset="1" panose="00000800000000000000"/>
      <p:regular r:id="rId28"/>
    </p:embeddedFont>
    <p:embeddedFont>
      <p:font typeface="Aileron" charset="1" panose="00000500000000000000"/>
      <p:regular r:id="rId29"/>
    </p:embeddedFont>
    <p:embeddedFont>
      <p:font typeface="DM Sans Bold" charset="1" panose="00000000000000000000"/>
      <p:regular r:id="rId30"/>
    </p:embeddedFont>
    <p:embeddedFont>
      <p:font typeface="Agrandir"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https://github.com/amandamelzha/Analisis-Risiko-Stroke/" TargetMode="External" Type="http://schemas.openxmlformats.org/officeDocument/2006/relationships/hyperlink"/><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34.jpeg" Type="http://schemas.openxmlformats.org/officeDocument/2006/relationships/image"/><Relationship Id="rId7" Target="../media/image35.jpe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39.png" Type="http://schemas.openxmlformats.org/officeDocument/2006/relationships/image"/><Relationship Id="rId7" Target="https://public.tableau.com/app/profile/melzha.amanda/viz/Stroke_MelzhaAmanda/SegmentasiRisikoStroke?publish=yes" TargetMode="External" Type="http://schemas.openxmlformats.org/officeDocument/2006/relationships/hyperlink"/><Relationship Id="rId8" Target="../media/image40.png" Type="http://schemas.openxmlformats.org/officeDocument/2006/relationships/image"/><Relationship Id="rId9"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3.jpe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https://www.canva.com/design/DAHA8fIr_xQ/2QSzs66gNVvO_uWfUGr0Iw/edit?utm_content=DAHA8fIr_xQ&amp;utm_campaign=designshare&amp;utm_medium=link2&amp;utm_source=sharebutton"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jpeg" Type="http://schemas.openxmlformats.org/officeDocument/2006/relationships/image"/><Relationship Id="rId11" Target="../media/image49.png" Type="http://schemas.openxmlformats.org/officeDocument/2006/relationships/image"/><Relationship Id="rId12" Target="../media/image50.svg" Type="http://schemas.openxmlformats.org/officeDocument/2006/relationships/image"/><Relationship Id="rId13" Target="../media/image51.png" Type="http://schemas.openxmlformats.org/officeDocument/2006/relationships/image"/><Relationship Id="rId14" Target="../media/image52.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46.jpeg" Type="http://schemas.openxmlformats.org/officeDocument/2006/relationships/image"/><Relationship Id="rId9" Target="../media/image4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https://www.canva.com/design/DAHAoqZ108o/Av30kI_8PKCuRs7SE--u_g/edit?utm_content=DAHAoqZ108o&amp;utm_campaign=designshare&amp;utm_medium=link2&amp;utm_source=sharebutton"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https://www.canva.com/design/DAHBaJhe9qg/_fn4XPiaFKwnS0aY8pMd_A/view?utm_content=DAHBaJhe9qg&amp;utm_campaign=designshare&amp;utm_medium=link2&amp;utm_source=uniquelinks&amp;utlId=haea8a49e8a"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jpeg" Type="http://schemas.openxmlformats.org/officeDocument/2006/relationships/image"/><Relationship Id="rId9" Target="../media/image2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grpSp>
        <p:nvGrpSpPr>
          <p:cNvPr name="Group 2" id="2"/>
          <p:cNvGrpSpPr/>
          <p:nvPr/>
        </p:nvGrpSpPr>
        <p:grpSpPr>
          <a:xfrm rot="0">
            <a:off x="13059743" y="-1838985"/>
            <a:ext cx="8336879" cy="83368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990034" y="2287788"/>
            <a:ext cx="13659093" cy="1365909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9EC6"/>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01384" y="-389517"/>
            <a:ext cx="7386578" cy="11066035"/>
          </a:xfrm>
          <a:custGeom>
            <a:avLst/>
            <a:gdLst/>
            <a:ahLst/>
            <a:cxnLst/>
            <a:rect r="r" b="b" t="t" l="l"/>
            <a:pathLst>
              <a:path h="11066035" w="7386578">
                <a:moveTo>
                  <a:pt x="0" y="0"/>
                </a:moveTo>
                <a:lnTo>
                  <a:pt x="7386578" y="0"/>
                </a:lnTo>
                <a:lnTo>
                  <a:pt x="7386578" y="11066034"/>
                </a:lnTo>
                <a:lnTo>
                  <a:pt x="0" y="11066034"/>
                </a:lnTo>
                <a:lnTo>
                  <a:pt x="0" y="0"/>
                </a:lnTo>
                <a:close/>
              </a:path>
            </a:pathLst>
          </a:custGeom>
          <a:blipFill>
            <a:blip r:embed="rId2"/>
            <a:stretch>
              <a:fillRect l="0" t="0" r="0" b="0"/>
            </a:stretch>
          </a:blipFill>
        </p:spPr>
      </p:sp>
      <p:sp>
        <p:nvSpPr>
          <p:cNvPr name="Freeform 9" id="9"/>
          <p:cNvSpPr/>
          <p:nvPr/>
        </p:nvSpPr>
        <p:spPr>
          <a:xfrm flipH="false" flipV="false" rot="0">
            <a:off x="1028700" y="1051672"/>
            <a:ext cx="515665" cy="515665"/>
          </a:xfrm>
          <a:custGeom>
            <a:avLst/>
            <a:gdLst/>
            <a:ahLst/>
            <a:cxnLst/>
            <a:rect r="r" b="b" t="t" l="l"/>
            <a:pathLst>
              <a:path h="515665" w="515665">
                <a:moveTo>
                  <a:pt x="0" y="0"/>
                </a:moveTo>
                <a:lnTo>
                  <a:pt x="515665" y="0"/>
                </a:lnTo>
                <a:lnTo>
                  <a:pt x="515665" y="515666"/>
                </a:lnTo>
                <a:lnTo>
                  <a:pt x="0" y="515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766883" y="6778700"/>
            <a:ext cx="807848" cy="201962"/>
          </a:xfrm>
          <a:custGeom>
            <a:avLst/>
            <a:gdLst/>
            <a:ahLst/>
            <a:cxnLst/>
            <a:rect r="r" b="b" t="t" l="l"/>
            <a:pathLst>
              <a:path h="201962" w="807848">
                <a:moveTo>
                  <a:pt x="0" y="0"/>
                </a:moveTo>
                <a:lnTo>
                  <a:pt x="807848" y="0"/>
                </a:lnTo>
                <a:lnTo>
                  <a:pt x="807848" y="201962"/>
                </a:lnTo>
                <a:lnTo>
                  <a:pt x="0" y="2019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849747" y="1459048"/>
            <a:ext cx="1892305" cy="1892305"/>
          </a:xfrm>
          <a:custGeom>
            <a:avLst/>
            <a:gdLst/>
            <a:ahLst/>
            <a:cxnLst/>
            <a:rect r="r" b="b" t="t" l="l"/>
            <a:pathLst>
              <a:path h="1892305" w="1892305">
                <a:moveTo>
                  <a:pt x="0" y="0"/>
                </a:moveTo>
                <a:lnTo>
                  <a:pt x="1892306" y="0"/>
                </a:lnTo>
                <a:lnTo>
                  <a:pt x="1892306" y="1892305"/>
                </a:lnTo>
                <a:lnTo>
                  <a:pt x="0" y="18923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5819580" y="1835472"/>
            <a:ext cx="902986" cy="904630"/>
          </a:xfrm>
          <a:custGeom>
            <a:avLst/>
            <a:gdLst/>
            <a:ahLst/>
            <a:cxnLst/>
            <a:rect r="r" b="b" t="t" l="l"/>
            <a:pathLst>
              <a:path h="904630" w="902986">
                <a:moveTo>
                  <a:pt x="0" y="0"/>
                </a:moveTo>
                <a:lnTo>
                  <a:pt x="902986" y="0"/>
                </a:lnTo>
                <a:lnTo>
                  <a:pt x="902986" y="904631"/>
                </a:lnTo>
                <a:lnTo>
                  <a:pt x="0" y="9046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545464" y="8805985"/>
            <a:ext cx="902986" cy="904630"/>
          </a:xfrm>
          <a:custGeom>
            <a:avLst/>
            <a:gdLst/>
            <a:ahLst/>
            <a:cxnLst/>
            <a:rect r="r" b="b" t="t" l="l"/>
            <a:pathLst>
              <a:path h="904630" w="902986">
                <a:moveTo>
                  <a:pt x="0" y="0"/>
                </a:moveTo>
                <a:lnTo>
                  <a:pt x="902986" y="0"/>
                </a:lnTo>
                <a:lnTo>
                  <a:pt x="902986" y="904630"/>
                </a:lnTo>
                <a:lnTo>
                  <a:pt x="0" y="9046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766883" y="7972121"/>
            <a:ext cx="502384" cy="502384"/>
          </a:xfrm>
          <a:custGeom>
            <a:avLst/>
            <a:gdLst/>
            <a:ahLst/>
            <a:cxnLst/>
            <a:rect r="r" b="b" t="t" l="l"/>
            <a:pathLst>
              <a:path h="502384" w="502384">
                <a:moveTo>
                  <a:pt x="0" y="0"/>
                </a:moveTo>
                <a:lnTo>
                  <a:pt x="502384" y="0"/>
                </a:lnTo>
                <a:lnTo>
                  <a:pt x="502384" y="502384"/>
                </a:lnTo>
                <a:lnTo>
                  <a:pt x="0" y="502384"/>
                </a:lnTo>
                <a:lnTo>
                  <a:pt x="0" y="0"/>
                </a:lnTo>
                <a:close/>
              </a:path>
            </a:pathLst>
          </a:custGeom>
          <a:blipFill>
            <a:blip r:embed="rId11"/>
            <a:stretch>
              <a:fillRect l="0" t="0" r="0" b="0"/>
            </a:stretch>
          </a:blipFill>
        </p:spPr>
      </p:sp>
      <p:sp>
        <p:nvSpPr>
          <p:cNvPr name="TextBox 15" id="15"/>
          <p:cNvSpPr txBox="true"/>
          <p:nvPr/>
        </p:nvSpPr>
        <p:spPr>
          <a:xfrm rot="0">
            <a:off x="1766883" y="3467259"/>
            <a:ext cx="9152031" cy="2825666"/>
          </a:xfrm>
          <a:prstGeom prst="rect">
            <a:avLst/>
          </a:prstGeom>
        </p:spPr>
        <p:txBody>
          <a:bodyPr anchor="t" rtlCol="false" tIns="0" lIns="0" bIns="0" rIns="0">
            <a:spAutoFit/>
          </a:bodyPr>
          <a:lstStyle/>
          <a:p>
            <a:pPr algn="l">
              <a:lnSpc>
                <a:spcPts val="10594"/>
              </a:lnSpc>
            </a:pPr>
            <a:r>
              <a:rPr lang="en-US" sz="9995" b="true">
                <a:solidFill>
                  <a:srgbClr val="193378"/>
                </a:solidFill>
                <a:latin typeface="Poppins Bold"/>
                <a:ea typeface="Poppins Bold"/>
                <a:cs typeface="Poppins Bold"/>
                <a:sym typeface="Poppins Bold"/>
              </a:rPr>
              <a:t>Analisis Risiko Stroke</a:t>
            </a:r>
          </a:p>
        </p:txBody>
      </p:sp>
      <p:sp>
        <p:nvSpPr>
          <p:cNvPr name="TextBox 16" id="16"/>
          <p:cNvSpPr txBox="true"/>
          <p:nvPr/>
        </p:nvSpPr>
        <p:spPr>
          <a:xfrm rot="0">
            <a:off x="1766883" y="7214136"/>
            <a:ext cx="5613108" cy="457836"/>
          </a:xfrm>
          <a:prstGeom prst="rect">
            <a:avLst/>
          </a:prstGeom>
        </p:spPr>
        <p:txBody>
          <a:bodyPr anchor="t" rtlCol="false" tIns="0" lIns="0" bIns="0" rIns="0">
            <a:spAutoFit/>
          </a:bodyPr>
          <a:lstStyle/>
          <a:p>
            <a:pPr algn="l">
              <a:lnSpc>
                <a:spcPts val="3639"/>
              </a:lnSpc>
            </a:pPr>
            <a:r>
              <a:rPr lang="en-US" sz="2599">
                <a:solidFill>
                  <a:srgbClr val="193378"/>
                </a:solidFill>
                <a:latin typeface="Poppins"/>
                <a:ea typeface="Poppins"/>
                <a:cs typeface="Poppins"/>
                <a:sym typeface="Poppins"/>
              </a:rPr>
              <a:t>BY : Melzha Amanda</a:t>
            </a:r>
          </a:p>
        </p:txBody>
      </p:sp>
      <p:sp>
        <p:nvSpPr>
          <p:cNvPr name="TextBox 17" id="17"/>
          <p:cNvSpPr txBox="true"/>
          <p:nvPr/>
        </p:nvSpPr>
        <p:spPr>
          <a:xfrm rot="0">
            <a:off x="1766883" y="2854471"/>
            <a:ext cx="5863789" cy="699137"/>
          </a:xfrm>
          <a:prstGeom prst="rect">
            <a:avLst/>
          </a:prstGeom>
        </p:spPr>
        <p:txBody>
          <a:bodyPr anchor="t" rtlCol="false" tIns="0" lIns="0" bIns="0" rIns="0">
            <a:spAutoFit/>
          </a:bodyPr>
          <a:lstStyle/>
          <a:p>
            <a:pPr algn="l">
              <a:lnSpc>
                <a:spcPts val="5969"/>
              </a:lnSpc>
            </a:pPr>
            <a:r>
              <a:rPr lang="en-US" b="true" sz="2999" spc="1385">
                <a:solidFill>
                  <a:srgbClr val="193378"/>
                </a:solidFill>
                <a:latin typeface="Poppins Bold"/>
                <a:ea typeface="Poppins Bold"/>
                <a:cs typeface="Poppins Bold"/>
                <a:sym typeface="Poppins Bold"/>
              </a:rPr>
              <a:t>PRESENTATION</a:t>
            </a:r>
          </a:p>
        </p:txBody>
      </p:sp>
      <p:sp>
        <p:nvSpPr>
          <p:cNvPr name="TextBox 18" id="18"/>
          <p:cNvSpPr txBox="true"/>
          <p:nvPr/>
        </p:nvSpPr>
        <p:spPr>
          <a:xfrm rot="0">
            <a:off x="2391122" y="8031861"/>
            <a:ext cx="6752878" cy="325755"/>
          </a:xfrm>
          <a:prstGeom prst="rect">
            <a:avLst/>
          </a:prstGeom>
        </p:spPr>
        <p:txBody>
          <a:bodyPr anchor="t" rtlCol="false" tIns="0" lIns="0" bIns="0" rIns="0">
            <a:spAutoFit/>
          </a:bodyPr>
          <a:lstStyle/>
          <a:p>
            <a:pPr algn="l">
              <a:lnSpc>
                <a:spcPts val="2520"/>
              </a:lnSpc>
            </a:pPr>
            <a:r>
              <a:rPr lang="en-US" sz="1800" u="sng">
                <a:solidFill>
                  <a:srgbClr val="193378"/>
                </a:solidFill>
                <a:latin typeface="Poppins"/>
                <a:ea typeface="Poppins"/>
                <a:cs typeface="Poppins"/>
                <a:sym typeface="Poppins"/>
                <a:hlinkClick r:id="rId12" tooltip="https://github.com/amandamelzha/Analisis-Risiko-Stroke/"/>
              </a:rPr>
              <a:t>github.com/amandamelzha/Analisis-Risiko-Stroke/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AECF1"/>
        </a:solidFill>
      </p:bgPr>
    </p:bg>
    <p:spTree>
      <p:nvGrpSpPr>
        <p:cNvPr id="1" name=""/>
        <p:cNvGrpSpPr/>
        <p:nvPr/>
      </p:nvGrpSpPr>
      <p:grpSpPr>
        <a:xfrm>
          <a:off x="0" y="0"/>
          <a:ext cx="0" cy="0"/>
          <a:chOff x="0" y="0"/>
          <a:chExt cx="0" cy="0"/>
        </a:xfrm>
      </p:grpSpPr>
      <p:grpSp>
        <p:nvGrpSpPr>
          <p:cNvPr name="Group 2" id="2"/>
          <p:cNvGrpSpPr/>
          <p:nvPr/>
        </p:nvGrpSpPr>
        <p:grpSpPr>
          <a:xfrm rot="0">
            <a:off x="1028700" y="563492"/>
            <a:ext cx="16230600" cy="465208"/>
            <a:chOff x="0" y="0"/>
            <a:chExt cx="14178840" cy="406400"/>
          </a:xfrm>
        </p:grpSpPr>
        <p:sp>
          <p:nvSpPr>
            <p:cNvPr name="Freeform 3" id="3"/>
            <p:cNvSpPr/>
            <p:nvPr/>
          </p:nvSpPr>
          <p:spPr>
            <a:xfrm flipH="false" flipV="false" rot="0">
              <a:off x="0" y="0"/>
              <a:ext cx="14178840" cy="406400"/>
            </a:xfrm>
            <a:custGeom>
              <a:avLst/>
              <a:gdLst/>
              <a:ahLst/>
              <a:cxnLst/>
              <a:rect r="r" b="b" t="t" l="l"/>
              <a:pathLst>
                <a:path h="406400" w="14178840">
                  <a:moveTo>
                    <a:pt x="13975640" y="0"/>
                  </a:moveTo>
                  <a:cubicBezTo>
                    <a:pt x="14087864" y="0"/>
                    <a:pt x="14178840" y="90976"/>
                    <a:pt x="14178840" y="203200"/>
                  </a:cubicBezTo>
                  <a:cubicBezTo>
                    <a:pt x="14178840" y="315424"/>
                    <a:pt x="14087864" y="406400"/>
                    <a:pt x="13975640" y="406400"/>
                  </a:cubicBezTo>
                  <a:lnTo>
                    <a:pt x="203200" y="406400"/>
                  </a:lnTo>
                  <a:cubicBezTo>
                    <a:pt x="90976" y="406400"/>
                    <a:pt x="0" y="315424"/>
                    <a:pt x="0" y="203200"/>
                  </a:cubicBezTo>
                  <a:cubicBezTo>
                    <a:pt x="0" y="90976"/>
                    <a:pt x="90976" y="0"/>
                    <a:pt x="203200" y="0"/>
                  </a:cubicBezTo>
                  <a:close/>
                </a:path>
              </a:pathLst>
            </a:custGeom>
            <a:ln w="28575" cap="sq">
              <a:solidFill>
                <a:srgbClr val="193378"/>
              </a:solidFill>
              <a:prstDash val="solid"/>
              <a:miter/>
            </a:ln>
          </p:spPr>
        </p:sp>
        <p:sp>
          <p:nvSpPr>
            <p:cNvPr name="TextBox 4" id="4"/>
            <p:cNvSpPr txBox="true"/>
            <p:nvPr/>
          </p:nvSpPr>
          <p:spPr>
            <a:xfrm>
              <a:off x="0" y="-47625"/>
              <a:ext cx="14178840" cy="454025"/>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3326948" y="2749605"/>
            <a:ext cx="11301259" cy="3715289"/>
          </a:xfrm>
          <a:custGeom>
            <a:avLst/>
            <a:gdLst/>
            <a:ahLst/>
            <a:cxnLst/>
            <a:rect r="r" b="b" t="t" l="l"/>
            <a:pathLst>
              <a:path h="3715289" w="11301259">
                <a:moveTo>
                  <a:pt x="0" y="0"/>
                </a:moveTo>
                <a:lnTo>
                  <a:pt x="11301259" y="0"/>
                </a:lnTo>
                <a:lnTo>
                  <a:pt x="11301259" y="3715289"/>
                </a:lnTo>
                <a:lnTo>
                  <a:pt x="0" y="3715289"/>
                </a:lnTo>
                <a:lnTo>
                  <a:pt x="0" y="0"/>
                </a:lnTo>
                <a:close/>
              </a:path>
            </a:pathLst>
          </a:custGeom>
          <a:blipFill>
            <a:blip r:embed="rId2"/>
            <a:stretch>
              <a:fillRect l="0" t="0" r="0" b="0"/>
            </a:stretch>
          </a:blipFill>
        </p:spPr>
      </p:sp>
      <p:sp>
        <p:nvSpPr>
          <p:cNvPr name="TextBox 6" id="6"/>
          <p:cNvSpPr txBox="true"/>
          <p:nvPr/>
        </p:nvSpPr>
        <p:spPr>
          <a:xfrm rot="0">
            <a:off x="1210514" y="597658"/>
            <a:ext cx="4834542" cy="349250"/>
          </a:xfrm>
          <a:prstGeom prst="rect">
            <a:avLst/>
          </a:prstGeom>
        </p:spPr>
        <p:txBody>
          <a:bodyPr anchor="t" rtlCol="false" tIns="0" lIns="0" bIns="0" rIns="0">
            <a:spAutoFit/>
          </a:bodyPr>
          <a:lstStyle/>
          <a:p>
            <a:pPr algn="l">
              <a:lnSpc>
                <a:spcPts val="2800"/>
              </a:lnSpc>
            </a:pPr>
            <a:r>
              <a:rPr lang="en-US" sz="2000" b="true">
                <a:solidFill>
                  <a:srgbClr val="193378"/>
                </a:solidFill>
                <a:latin typeface="Aileron Bold"/>
                <a:ea typeface="Aileron Bold"/>
                <a:cs typeface="Aileron Bold"/>
                <a:sym typeface="Aileron Bold"/>
              </a:rPr>
              <a:t>PERMASALAHAN KUALITAS DATA</a:t>
            </a:r>
          </a:p>
        </p:txBody>
      </p:sp>
      <p:sp>
        <p:nvSpPr>
          <p:cNvPr name="TextBox 7" id="7"/>
          <p:cNvSpPr txBox="true"/>
          <p:nvPr/>
        </p:nvSpPr>
        <p:spPr>
          <a:xfrm rot="0">
            <a:off x="3454758" y="6829492"/>
            <a:ext cx="12132018" cy="1406525"/>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193378"/>
                </a:solidFill>
                <a:latin typeface="Aileron"/>
                <a:ea typeface="Aileron"/>
                <a:cs typeface="Aileron"/>
                <a:sym typeface="Aileron"/>
              </a:rPr>
              <a:t>T</a:t>
            </a:r>
            <a:r>
              <a:rPr lang="en-US" sz="2000">
                <a:solidFill>
                  <a:srgbClr val="193378"/>
                </a:solidFill>
                <a:latin typeface="Aileron"/>
                <a:ea typeface="Aileron"/>
                <a:cs typeface="Aileron"/>
                <a:sym typeface="Aileron"/>
              </a:rPr>
              <a:t>erdapat outlier pada variabel Glucose dan BMI berdasarkan metode IQR.</a:t>
            </a:r>
          </a:p>
          <a:p>
            <a:pPr algn="just" marL="431801" indent="-215900" lvl="1">
              <a:lnSpc>
                <a:spcPts val="2800"/>
              </a:lnSpc>
              <a:buFont typeface="Arial"/>
              <a:buChar char="•"/>
            </a:pPr>
            <a:r>
              <a:rPr lang="en-US" sz="2000">
                <a:solidFill>
                  <a:srgbClr val="193378"/>
                </a:solidFill>
                <a:latin typeface="Aileron"/>
                <a:ea typeface="Aileron"/>
                <a:cs typeface="Aileron"/>
                <a:sym typeface="Aileron"/>
              </a:rPr>
              <a:t> Namun setelah dilakukan validasi terhadap rentang nilai medis, data tersebut masih masuk kategori realistis secara klinis.</a:t>
            </a:r>
          </a:p>
          <a:p>
            <a:pPr algn="just" marL="431801" indent="-215900" lvl="1">
              <a:lnSpc>
                <a:spcPts val="2800"/>
              </a:lnSpc>
              <a:buFont typeface="Arial"/>
              <a:buChar char="•"/>
            </a:pPr>
            <a:r>
              <a:rPr lang="en-US" sz="2000">
                <a:solidFill>
                  <a:srgbClr val="193378"/>
                </a:solidFill>
                <a:latin typeface="Aileron"/>
                <a:ea typeface="Aileron"/>
                <a:cs typeface="Aileron"/>
                <a:sym typeface="Aileron"/>
              </a:rPr>
              <a:t>Oleh karena itu, tidak dilakukan penghapusan atau transformasi terhadap outlier tersebut.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grpSp>
        <p:nvGrpSpPr>
          <p:cNvPr name="Group 2" id="2"/>
          <p:cNvGrpSpPr/>
          <p:nvPr/>
        </p:nvGrpSpPr>
        <p:grpSpPr>
          <a:xfrm rot="0">
            <a:off x="-362123" y="9258300"/>
            <a:ext cx="18934648" cy="1034344"/>
            <a:chOff x="0" y="0"/>
            <a:chExt cx="3896018" cy="212828"/>
          </a:xfrm>
        </p:grpSpPr>
        <p:sp>
          <p:nvSpPr>
            <p:cNvPr name="Freeform 3" id="3"/>
            <p:cNvSpPr/>
            <p:nvPr/>
          </p:nvSpPr>
          <p:spPr>
            <a:xfrm flipH="false" flipV="false" rot="0">
              <a:off x="0" y="0"/>
              <a:ext cx="3896018" cy="212828"/>
            </a:xfrm>
            <a:custGeom>
              <a:avLst/>
              <a:gdLst/>
              <a:ahLst/>
              <a:cxnLst/>
              <a:rect r="r" b="b" t="t" l="l"/>
              <a:pathLst>
                <a:path h="212828" w="3896018">
                  <a:moveTo>
                    <a:pt x="7986" y="0"/>
                  </a:moveTo>
                  <a:lnTo>
                    <a:pt x="3888032" y="0"/>
                  </a:lnTo>
                  <a:cubicBezTo>
                    <a:pt x="3892443" y="0"/>
                    <a:pt x="3896018" y="3575"/>
                    <a:pt x="3896018" y="7986"/>
                  </a:cubicBezTo>
                  <a:lnTo>
                    <a:pt x="3896018" y="204842"/>
                  </a:lnTo>
                  <a:cubicBezTo>
                    <a:pt x="3896018" y="209253"/>
                    <a:pt x="3892443" y="212828"/>
                    <a:pt x="3888032" y="212828"/>
                  </a:cubicBezTo>
                  <a:lnTo>
                    <a:pt x="7986" y="212828"/>
                  </a:lnTo>
                  <a:cubicBezTo>
                    <a:pt x="3575" y="212828"/>
                    <a:pt x="0" y="209253"/>
                    <a:pt x="0" y="204842"/>
                  </a:cubicBezTo>
                  <a:lnTo>
                    <a:pt x="0" y="7986"/>
                  </a:lnTo>
                  <a:cubicBezTo>
                    <a:pt x="0" y="3575"/>
                    <a:pt x="3575" y="0"/>
                    <a:pt x="7986" y="0"/>
                  </a:cubicBezTo>
                  <a:close/>
                </a:path>
              </a:pathLst>
            </a:custGeom>
            <a:solidFill>
              <a:srgbClr val="649EC6"/>
            </a:solidFill>
          </p:spPr>
        </p:sp>
        <p:sp>
          <p:nvSpPr>
            <p:cNvPr name="TextBox 4" id="4"/>
            <p:cNvSpPr txBox="true"/>
            <p:nvPr/>
          </p:nvSpPr>
          <p:spPr>
            <a:xfrm>
              <a:off x="0" y="-38100"/>
              <a:ext cx="3896018" cy="2509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13035" y="298644"/>
            <a:ext cx="515665" cy="515665"/>
          </a:xfrm>
          <a:custGeom>
            <a:avLst/>
            <a:gdLst/>
            <a:ahLst/>
            <a:cxnLst/>
            <a:rect r="r" b="b" t="t" l="l"/>
            <a:pathLst>
              <a:path h="515665" w="515665">
                <a:moveTo>
                  <a:pt x="0" y="0"/>
                </a:moveTo>
                <a:lnTo>
                  <a:pt x="515665" y="0"/>
                </a:lnTo>
                <a:lnTo>
                  <a:pt x="515665" y="515665"/>
                </a:lnTo>
                <a:lnTo>
                  <a:pt x="0" y="515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655063" y="105644"/>
            <a:ext cx="2219455" cy="708665"/>
          </a:xfrm>
          <a:custGeom>
            <a:avLst/>
            <a:gdLst/>
            <a:ahLst/>
            <a:cxnLst/>
            <a:rect r="r" b="b" t="t" l="l"/>
            <a:pathLst>
              <a:path h="708665" w="2219455">
                <a:moveTo>
                  <a:pt x="0" y="0"/>
                </a:moveTo>
                <a:lnTo>
                  <a:pt x="2219456" y="0"/>
                </a:lnTo>
                <a:lnTo>
                  <a:pt x="2219456" y="708665"/>
                </a:lnTo>
                <a:lnTo>
                  <a:pt x="0" y="708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873365" y="1294150"/>
            <a:ext cx="6035205" cy="3459003"/>
            <a:chOff x="0" y="0"/>
            <a:chExt cx="853502" cy="489174"/>
          </a:xfrm>
        </p:grpSpPr>
        <p:sp>
          <p:nvSpPr>
            <p:cNvPr name="Freeform 8" id="8"/>
            <p:cNvSpPr/>
            <p:nvPr/>
          </p:nvSpPr>
          <p:spPr>
            <a:xfrm flipH="false" flipV="false" rot="0">
              <a:off x="0" y="0"/>
              <a:ext cx="853502" cy="489174"/>
            </a:xfrm>
            <a:custGeom>
              <a:avLst/>
              <a:gdLst/>
              <a:ahLst/>
              <a:cxnLst/>
              <a:rect r="r" b="b" t="t" l="l"/>
              <a:pathLst>
                <a:path h="489174" w="853502">
                  <a:moveTo>
                    <a:pt x="15394" y="0"/>
                  </a:moveTo>
                  <a:lnTo>
                    <a:pt x="838109" y="0"/>
                  </a:lnTo>
                  <a:cubicBezTo>
                    <a:pt x="846610" y="0"/>
                    <a:pt x="853502" y="6892"/>
                    <a:pt x="853502" y="15394"/>
                  </a:cubicBezTo>
                  <a:lnTo>
                    <a:pt x="853502" y="473781"/>
                  </a:lnTo>
                  <a:cubicBezTo>
                    <a:pt x="853502" y="482282"/>
                    <a:pt x="846610" y="489174"/>
                    <a:pt x="838109" y="489174"/>
                  </a:cubicBezTo>
                  <a:lnTo>
                    <a:pt x="15394" y="489174"/>
                  </a:lnTo>
                  <a:cubicBezTo>
                    <a:pt x="6892" y="489174"/>
                    <a:pt x="0" y="482282"/>
                    <a:pt x="0" y="473781"/>
                  </a:cubicBezTo>
                  <a:lnTo>
                    <a:pt x="0" y="15394"/>
                  </a:lnTo>
                  <a:cubicBezTo>
                    <a:pt x="0" y="6892"/>
                    <a:pt x="6892" y="0"/>
                    <a:pt x="15394" y="0"/>
                  </a:cubicBezTo>
                  <a:close/>
                </a:path>
              </a:pathLst>
            </a:custGeom>
            <a:blipFill>
              <a:blip r:embed="rId6"/>
              <a:stretch>
                <a:fillRect l="0" t="-8232" r="0" b="-8232"/>
              </a:stretch>
            </a:blipFill>
          </p:spPr>
        </p:sp>
      </p:grpSp>
      <p:sp>
        <p:nvSpPr>
          <p:cNvPr name="TextBox 9" id="9"/>
          <p:cNvSpPr txBox="true"/>
          <p:nvPr/>
        </p:nvSpPr>
        <p:spPr>
          <a:xfrm rot="0">
            <a:off x="365104" y="2837265"/>
            <a:ext cx="10373208" cy="3187700"/>
          </a:xfrm>
          <a:prstGeom prst="rect">
            <a:avLst/>
          </a:prstGeom>
        </p:spPr>
        <p:txBody>
          <a:bodyPr anchor="t" rtlCol="false" tIns="0" lIns="0" bIns="0" rIns="0">
            <a:spAutoFit/>
          </a:bodyPr>
          <a:lstStyle/>
          <a:p>
            <a:pPr algn="just">
              <a:lnSpc>
                <a:spcPts val="2800"/>
              </a:lnSpc>
            </a:pPr>
          </a:p>
          <a:p>
            <a:pPr algn="just" marL="431802" indent="-215901" lvl="1">
              <a:lnSpc>
                <a:spcPts val="2800"/>
              </a:lnSpc>
              <a:buFont typeface="Arial"/>
              <a:buChar char="•"/>
            </a:pPr>
            <a:r>
              <a:rPr lang="en-US" sz="2000">
                <a:solidFill>
                  <a:srgbClr val="193378"/>
                </a:solidFill>
                <a:latin typeface="Poppins"/>
                <a:ea typeface="Poppins"/>
                <a:cs typeface="Poppins"/>
                <a:sym typeface="Poppins"/>
              </a:rPr>
              <a:t>Age → Age Category (Children, Young Adults, Middle Aged, Older Adults)</a:t>
            </a:r>
          </a:p>
          <a:p>
            <a:pPr algn="just" marL="431802" indent="-215901" lvl="1">
              <a:lnSpc>
                <a:spcPts val="2800"/>
              </a:lnSpc>
              <a:buFont typeface="Arial"/>
              <a:buChar char="•"/>
            </a:pPr>
            <a:r>
              <a:rPr lang="en-US" sz="2000">
                <a:solidFill>
                  <a:srgbClr val="193378"/>
                </a:solidFill>
                <a:latin typeface="Poppins"/>
                <a:ea typeface="Poppins"/>
                <a:cs typeface="Poppins"/>
                <a:sym typeface="Poppins"/>
              </a:rPr>
              <a:t>BMI → BMI Category (Underweight, Normal, Overweight, Obese)</a:t>
            </a:r>
          </a:p>
          <a:p>
            <a:pPr algn="just" marL="431802" indent="-215901" lvl="1">
              <a:lnSpc>
                <a:spcPts val="2800"/>
              </a:lnSpc>
              <a:buFont typeface="Arial"/>
              <a:buChar char="•"/>
            </a:pPr>
            <a:r>
              <a:rPr lang="en-US" sz="2000">
                <a:solidFill>
                  <a:srgbClr val="193378"/>
                </a:solidFill>
                <a:latin typeface="Poppins"/>
                <a:ea typeface="Poppins"/>
                <a:cs typeface="Poppins"/>
                <a:sym typeface="Poppins"/>
              </a:rPr>
              <a:t>Avg Glukosa → Glukosa Category(Low, Normal, Prediabetes, Diabetes)</a:t>
            </a:r>
          </a:p>
          <a:p>
            <a:pPr algn="just" marL="431802" indent="-215901" lvl="1">
              <a:lnSpc>
                <a:spcPts val="2800"/>
              </a:lnSpc>
              <a:buFont typeface="Arial"/>
              <a:buChar char="•"/>
            </a:pPr>
            <a:r>
              <a:rPr lang="en-US" sz="2000">
                <a:solidFill>
                  <a:srgbClr val="193378"/>
                </a:solidFill>
                <a:latin typeface="Poppins"/>
                <a:ea typeface="Poppins"/>
                <a:cs typeface="Poppins"/>
                <a:sym typeface="Poppins"/>
              </a:rPr>
              <a:t>Membuat Stroke Label (Stroke / Tidak Stroke)</a:t>
            </a:r>
          </a:p>
          <a:p>
            <a:pPr algn="just" marL="431802" indent="-215901" lvl="1">
              <a:lnSpc>
                <a:spcPts val="2800"/>
              </a:lnSpc>
              <a:buFont typeface="Arial"/>
              <a:buChar char="•"/>
            </a:pPr>
            <a:r>
              <a:rPr lang="en-US" sz="2000">
                <a:solidFill>
                  <a:srgbClr val="193378"/>
                </a:solidFill>
                <a:latin typeface="Poppins"/>
                <a:ea typeface="Poppins"/>
                <a:cs typeface="Poppins"/>
                <a:sym typeface="Poppins"/>
              </a:rPr>
              <a:t>Membuat variabel Kombinasi Risiko (Hipertensi + Jantung)</a:t>
            </a:r>
          </a:p>
          <a:p>
            <a:pPr algn="just" marL="431802" indent="-215901" lvl="1">
              <a:lnSpc>
                <a:spcPts val="2800"/>
              </a:lnSpc>
              <a:buFont typeface="Arial"/>
              <a:buChar char="•"/>
            </a:pPr>
            <a:r>
              <a:rPr lang="en-US" sz="2000">
                <a:solidFill>
                  <a:srgbClr val="193378"/>
                </a:solidFill>
                <a:latin typeface="Poppins"/>
                <a:ea typeface="Poppins"/>
                <a:cs typeface="Poppins"/>
                <a:sym typeface="Poppins"/>
              </a:rPr>
              <a:t>Menghitung Stroke % sebagai metrik utama analisis</a:t>
            </a:r>
          </a:p>
          <a:p>
            <a:pPr algn="just">
              <a:lnSpc>
                <a:spcPts val="2800"/>
              </a:lnSpc>
            </a:pPr>
            <a:r>
              <a:rPr lang="en-US" sz="2000">
                <a:solidFill>
                  <a:srgbClr val="193378"/>
                </a:solidFill>
                <a:latin typeface="Poppins"/>
                <a:ea typeface="Poppins"/>
                <a:cs typeface="Poppins"/>
                <a:sym typeface="Poppins"/>
              </a:rPr>
              <a:t>Tujuan: mempermudah segmentasi &amp; interpretasi visualisasi.</a:t>
            </a:r>
          </a:p>
          <a:p>
            <a:pPr algn="just">
              <a:lnSpc>
                <a:spcPts val="2800"/>
              </a:lnSpc>
            </a:pPr>
          </a:p>
        </p:txBody>
      </p:sp>
      <p:sp>
        <p:nvSpPr>
          <p:cNvPr name="TextBox 10" id="10"/>
          <p:cNvSpPr txBox="true"/>
          <p:nvPr/>
        </p:nvSpPr>
        <p:spPr>
          <a:xfrm rot="0">
            <a:off x="513035" y="2232608"/>
            <a:ext cx="6657184" cy="424815"/>
          </a:xfrm>
          <a:prstGeom prst="rect">
            <a:avLst/>
          </a:prstGeom>
        </p:spPr>
        <p:txBody>
          <a:bodyPr anchor="t" rtlCol="false" tIns="0" lIns="0" bIns="0" rIns="0">
            <a:spAutoFit/>
          </a:bodyPr>
          <a:lstStyle/>
          <a:p>
            <a:pPr algn="l">
              <a:lnSpc>
                <a:spcPts val="3359"/>
              </a:lnSpc>
            </a:pPr>
            <a:r>
              <a:rPr lang="en-US" sz="2400" b="true">
                <a:solidFill>
                  <a:srgbClr val="193378"/>
                </a:solidFill>
                <a:latin typeface="Poppins Bold"/>
                <a:ea typeface="Poppins Bold"/>
                <a:cs typeface="Poppins Bold"/>
                <a:sym typeface="Poppins Bold"/>
              </a:rPr>
              <a:t>T</a:t>
            </a:r>
            <a:r>
              <a:rPr lang="en-US" sz="2400" b="true">
                <a:solidFill>
                  <a:srgbClr val="193378"/>
                </a:solidFill>
                <a:latin typeface="Poppins Bold"/>
                <a:ea typeface="Poppins Bold"/>
                <a:cs typeface="Poppins Bold"/>
                <a:sym typeface="Poppins Bold"/>
              </a:rPr>
              <a:t>ransformasi dan Feature Engineering</a:t>
            </a:r>
          </a:p>
        </p:txBody>
      </p:sp>
      <p:grpSp>
        <p:nvGrpSpPr>
          <p:cNvPr name="Group 11" id="11"/>
          <p:cNvGrpSpPr/>
          <p:nvPr/>
        </p:nvGrpSpPr>
        <p:grpSpPr>
          <a:xfrm rot="0">
            <a:off x="10873365" y="5105839"/>
            <a:ext cx="6035205" cy="3948978"/>
            <a:chOff x="0" y="0"/>
            <a:chExt cx="833835" cy="545598"/>
          </a:xfrm>
        </p:grpSpPr>
        <p:sp>
          <p:nvSpPr>
            <p:cNvPr name="Freeform 12" id="12"/>
            <p:cNvSpPr/>
            <p:nvPr/>
          </p:nvSpPr>
          <p:spPr>
            <a:xfrm flipH="false" flipV="false" rot="0">
              <a:off x="0" y="0"/>
              <a:ext cx="833835" cy="545598"/>
            </a:xfrm>
            <a:custGeom>
              <a:avLst/>
              <a:gdLst/>
              <a:ahLst/>
              <a:cxnLst/>
              <a:rect r="r" b="b" t="t" l="l"/>
              <a:pathLst>
                <a:path h="545598" w="833835">
                  <a:moveTo>
                    <a:pt x="15394" y="0"/>
                  </a:moveTo>
                  <a:lnTo>
                    <a:pt x="818442" y="0"/>
                  </a:lnTo>
                  <a:cubicBezTo>
                    <a:pt x="826943" y="0"/>
                    <a:pt x="833835" y="6892"/>
                    <a:pt x="833835" y="15394"/>
                  </a:cubicBezTo>
                  <a:lnTo>
                    <a:pt x="833835" y="530205"/>
                  </a:lnTo>
                  <a:cubicBezTo>
                    <a:pt x="833835" y="538706"/>
                    <a:pt x="826943" y="545598"/>
                    <a:pt x="818442" y="545598"/>
                  </a:cubicBezTo>
                  <a:lnTo>
                    <a:pt x="15394" y="545598"/>
                  </a:lnTo>
                  <a:cubicBezTo>
                    <a:pt x="6892" y="545598"/>
                    <a:pt x="0" y="538706"/>
                    <a:pt x="0" y="530205"/>
                  </a:cubicBezTo>
                  <a:lnTo>
                    <a:pt x="0" y="15394"/>
                  </a:lnTo>
                  <a:cubicBezTo>
                    <a:pt x="0" y="6892"/>
                    <a:pt x="6892" y="0"/>
                    <a:pt x="15394" y="0"/>
                  </a:cubicBezTo>
                  <a:close/>
                </a:path>
              </a:pathLst>
            </a:custGeom>
            <a:blipFill>
              <a:blip r:embed="rId7"/>
              <a:stretch>
                <a:fillRect l="0" t="-1006" r="0" b="-1006"/>
              </a:stretch>
            </a:blipFill>
          </p:spPr>
        </p:sp>
      </p:grpSp>
      <p:sp>
        <p:nvSpPr>
          <p:cNvPr name="Freeform 13" id="13"/>
          <p:cNvSpPr/>
          <p:nvPr/>
        </p:nvSpPr>
        <p:spPr>
          <a:xfrm flipH="false" flipV="false" rot="0">
            <a:off x="11762095" y="386591"/>
            <a:ext cx="640941" cy="642109"/>
          </a:xfrm>
          <a:custGeom>
            <a:avLst/>
            <a:gdLst/>
            <a:ahLst/>
            <a:cxnLst/>
            <a:rect r="r" b="b" t="t" l="l"/>
            <a:pathLst>
              <a:path h="642109" w="640941">
                <a:moveTo>
                  <a:pt x="0" y="0"/>
                </a:moveTo>
                <a:lnTo>
                  <a:pt x="640941" y="0"/>
                </a:lnTo>
                <a:lnTo>
                  <a:pt x="640941" y="642109"/>
                </a:lnTo>
                <a:lnTo>
                  <a:pt x="0" y="642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6908570" y="4822446"/>
            <a:ext cx="640941" cy="642109"/>
          </a:xfrm>
          <a:custGeom>
            <a:avLst/>
            <a:gdLst/>
            <a:ahLst/>
            <a:cxnLst/>
            <a:rect r="r" b="b" t="t" l="l"/>
            <a:pathLst>
              <a:path h="642109" w="640941">
                <a:moveTo>
                  <a:pt x="0" y="0"/>
                </a:moveTo>
                <a:lnTo>
                  <a:pt x="640941" y="0"/>
                </a:lnTo>
                <a:lnTo>
                  <a:pt x="640941" y="642108"/>
                </a:lnTo>
                <a:lnTo>
                  <a:pt x="0" y="6421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grpSp>
        <p:nvGrpSpPr>
          <p:cNvPr name="Group 2" id="2"/>
          <p:cNvGrpSpPr/>
          <p:nvPr/>
        </p:nvGrpSpPr>
        <p:grpSpPr>
          <a:xfrm rot="0">
            <a:off x="-362123" y="9258300"/>
            <a:ext cx="18934648" cy="1034344"/>
            <a:chOff x="0" y="0"/>
            <a:chExt cx="3896018" cy="212828"/>
          </a:xfrm>
        </p:grpSpPr>
        <p:sp>
          <p:nvSpPr>
            <p:cNvPr name="Freeform 3" id="3"/>
            <p:cNvSpPr/>
            <p:nvPr/>
          </p:nvSpPr>
          <p:spPr>
            <a:xfrm flipH="false" flipV="false" rot="0">
              <a:off x="0" y="0"/>
              <a:ext cx="3896018" cy="212828"/>
            </a:xfrm>
            <a:custGeom>
              <a:avLst/>
              <a:gdLst/>
              <a:ahLst/>
              <a:cxnLst/>
              <a:rect r="r" b="b" t="t" l="l"/>
              <a:pathLst>
                <a:path h="212828" w="3896018">
                  <a:moveTo>
                    <a:pt x="7986" y="0"/>
                  </a:moveTo>
                  <a:lnTo>
                    <a:pt x="3888032" y="0"/>
                  </a:lnTo>
                  <a:cubicBezTo>
                    <a:pt x="3892443" y="0"/>
                    <a:pt x="3896018" y="3575"/>
                    <a:pt x="3896018" y="7986"/>
                  </a:cubicBezTo>
                  <a:lnTo>
                    <a:pt x="3896018" y="204842"/>
                  </a:lnTo>
                  <a:cubicBezTo>
                    <a:pt x="3896018" y="209253"/>
                    <a:pt x="3892443" y="212828"/>
                    <a:pt x="3888032" y="212828"/>
                  </a:cubicBezTo>
                  <a:lnTo>
                    <a:pt x="7986" y="212828"/>
                  </a:lnTo>
                  <a:cubicBezTo>
                    <a:pt x="3575" y="212828"/>
                    <a:pt x="0" y="209253"/>
                    <a:pt x="0" y="204842"/>
                  </a:cubicBezTo>
                  <a:lnTo>
                    <a:pt x="0" y="7986"/>
                  </a:lnTo>
                  <a:cubicBezTo>
                    <a:pt x="0" y="3575"/>
                    <a:pt x="3575" y="0"/>
                    <a:pt x="7986" y="0"/>
                  </a:cubicBezTo>
                  <a:close/>
                </a:path>
              </a:pathLst>
            </a:custGeom>
            <a:solidFill>
              <a:srgbClr val="649EC6"/>
            </a:solidFill>
          </p:spPr>
        </p:sp>
        <p:sp>
          <p:nvSpPr>
            <p:cNvPr name="TextBox 4" id="4"/>
            <p:cNvSpPr txBox="true"/>
            <p:nvPr/>
          </p:nvSpPr>
          <p:spPr>
            <a:xfrm>
              <a:off x="0" y="-38100"/>
              <a:ext cx="3896018" cy="2509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78428" y="513035"/>
            <a:ext cx="515665" cy="515665"/>
          </a:xfrm>
          <a:custGeom>
            <a:avLst/>
            <a:gdLst/>
            <a:ahLst/>
            <a:cxnLst/>
            <a:rect r="r" b="b" t="t" l="l"/>
            <a:pathLst>
              <a:path h="515665" w="515665">
                <a:moveTo>
                  <a:pt x="0" y="0"/>
                </a:moveTo>
                <a:lnTo>
                  <a:pt x="515665" y="0"/>
                </a:lnTo>
                <a:lnTo>
                  <a:pt x="515665" y="515665"/>
                </a:lnTo>
                <a:lnTo>
                  <a:pt x="0" y="515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81370" y="3182065"/>
            <a:ext cx="640941" cy="642109"/>
          </a:xfrm>
          <a:custGeom>
            <a:avLst/>
            <a:gdLst/>
            <a:ahLst/>
            <a:cxnLst/>
            <a:rect r="r" b="b" t="t" l="l"/>
            <a:pathLst>
              <a:path h="642109" w="640941">
                <a:moveTo>
                  <a:pt x="0" y="0"/>
                </a:moveTo>
                <a:lnTo>
                  <a:pt x="640941" y="0"/>
                </a:lnTo>
                <a:lnTo>
                  <a:pt x="640941" y="642109"/>
                </a:lnTo>
                <a:lnTo>
                  <a:pt x="0" y="642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94093" y="2072166"/>
            <a:ext cx="15250284" cy="4231954"/>
          </a:xfrm>
          <a:custGeom>
            <a:avLst/>
            <a:gdLst/>
            <a:ahLst/>
            <a:cxnLst/>
            <a:rect r="r" b="b" t="t" l="l"/>
            <a:pathLst>
              <a:path h="4231954" w="15250284">
                <a:moveTo>
                  <a:pt x="0" y="0"/>
                </a:moveTo>
                <a:lnTo>
                  <a:pt x="15250284" y="0"/>
                </a:lnTo>
                <a:lnTo>
                  <a:pt x="15250284" y="4231953"/>
                </a:lnTo>
                <a:lnTo>
                  <a:pt x="0" y="4231953"/>
                </a:lnTo>
                <a:lnTo>
                  <a:pt x="0" y="0"/>
                </a:lnTo>
                <a:close/>
              </a:path>
            </a:pathLst>
          </a:custGeom>
          <a:blipFill>
            <a:blip r:embed="rId6"/>
            <a:stretch>
              <a:fillRect l="0" t="0" r="0" b="0"/>
            </a:stretch>
          </a:blipFill>
        </p:spPr>
      </p:sp>
      <p:sp>
        <p:nvSpPr>
          <p:cNvPr name="TextBox 8" id="8"/>
          <p:cNvSpPr txBox="true"/>
          <p:nvPr/>
        </p:nvSpPr>
        <p:spPr>
          <a:xfrm rot="0">
            <a:off x="1507883" y="433387"/>
            <a:ext cx="13143290" cy="1152525"/>
          </a:xfrm>
          <a:prstGeom prst="rect">
            <a:avLst/>
          </a:prstGeom>
        </p:spPr>
        <p:txBody>
          <a:bodyPr anchor="t" rtlCol="false" tIns="0" lIns="0" bIns="0" rIns="0">
            <a:spAutoFit/>
          </a:bodyPr>
          <a:lstStyle/>
          <a:p>
            <a:pPr algn="l">
              <a:lnSpc>
                <a:spcPts val="5525"/>
              </a:lnSpc>
            </a:pPr>
            <a:r>
              <a:rPr lang="en-US" sz="4604" b="true">
                <a:solidFill>
                  <a:srgbClr val="193378"/>
                </a:solidFill>
                <a:latin typeface="Poppins Bold"/>
                <a:ea typeface="Poppins Bold"/>
                <a:cs typeface="Poppins Bold"/>
                <a:sym typeface="Poppins Bold"/>
              </a:rPr>
              <a:t>Exploratory Data Analysis (EDA)</a:t>
            </a:r>
          </a:p>
          <a:p>
            <a:pPr algn="l">
              <a:lnSpc>
                <a:spcPts val="3360"/>
              </a:lnSpc>
            </a:pPr>
          </a:p>
        </p:txBody>
      </p:sp>
      <p:sp>
        <p:nvSpPr>
          <p:cNvPr name="TextBox 9" id="9"/>
          <p:cNvSpPr txBox="true"/>
          <p:nvPr/>
        </p:nvSpPr>
        <p:spPr>
          <a:xfrm rot="0">
            <a:off x="1507883" y="7075829"/>
            <a:ext cx="15273486" cy="2034540"/>
          </a:xfrm>
          <a:prstGeom prst="rect">
            <a:avLst/>
          </a:prstGeom>
        </p:spPr>
        <p:txBody>
          <a:bodyPr anchor="t" rtlCol="false" tIns="0" lIns="0" bIns="0" rIns="0">
            <a:spAutoFit/>
          </a:bodyPr>
          <a:lstStyle/>
          <a:p>
            <a:pPr algn="l">
              <a:lnSpc>
                <a:spcPts val="3240"/>
              </a:lnSpc>
              <a:spcBef>
                <a:spcPct val="0"/>
              </a:spcBef>
            </a:pPr>
            <a:r>
              <a:rPr lang="en-US" sz="1800">
                <a:solidFill>
                  <a:srgbClr val="193378"/>
                </a:solidFill>
                <a:latin typeface="Poppins"/>
                <a:ea typeface="Poppins"/>
                <a:cs typeface="Poppins"/>
                <a:sym typeface="Poppins"/>
              </a:rPr>
              <a:t>Berdasarkan analisis distribusi:</a:t>
            </a:r>
          </a:p>
          <a:p>
            <a:pPr algn="l" marL="388620" indent="-194310" lvl="1">
              <a:lnSpc>
                <a:spcPts val="3240"/>
              </a:lnSpc>
              <a:buFont typeface="Arial"/>
              <a:buChar char="•"/>
            </a:pPr>
            <a:r>
              <a:rPr lang="en-US" sz="1800">
                <a:solidFill>
                  <a:srgbClr val="193378"/>
                </a:solidFill>
                <a:latin typeface="Poppins"/>
                <a:ea typeface="Poppins"/>
                <a:cs typeface="Poppins"/>
                <a:sym typeface="Poppins"/>
              </a:rPr>
              <a:t>Mayoritas pasien berada pada usia dewasa hingga lansia.</a:t>
            </a:r>
          </a:p>
          <a:p>
            <a:pPr algn="l" marL="388620" indent="-194310" lvl="1">
              <a:lnSpc>
                <a:spcPts val="3240"/>
              </a:lnSpc>
              <a:buFont typeface="Arial"/>
              <a:buChar char="•"/>
            </a:pPr>
            <a:r>
              <a:rPr lang="en-US" sz="1800">
                <a:solidFill>
                  <a:srgbClr val="193378"/>
                </a:solidFill>
                <a:latin typeface="Poppins"/>
                <a:ea typeface="Poppins"/>
                <a:cs typeface="Poppins"/>
                <a:sym typeface="Poppins"/>
              </a:rPr>
              <a:t>Sebagian besar pasien memiliki BMI dalam kategori overweight.</a:t>
            </a:r>
          </a:p>
          <a:p>
            <a:pPr algn="l" marL="388620" indent="-194310" lvl="1">
              <a:lnSpc>
                <a:spcPts val="3240"/>
              </a:lnSpc>
              <a:buFont typeface="Arial"/>
              <a:buChar char="•"/>
            </a:pPr>
            <a:r>
              <a:rPr lang="en-US" sz="1800">
                <a:solidFill>
                  <a:srgbClr val="193378"/>
                </a:solidFill>
                <a:latin typeface="Poppins"/>
                <a:ea typeface="Poppins"/>
                <a:cs typeface="Poppins"/>
                <a:sym typeface="Poppins"/>
              </a:rPr>
              <a:t>Terdapat kelompok pasien dengan kadar glukosa tinggi yang berpotensi meningkatkan risiko stroke.</a:t>
            </a:r>
          </a:p>
          <a:p>
            <a:pPr algn="l" marL="388620" indent="-194310" lvl="1">
              <a:lnSpc>
                <a:spcPts val="3240"/>
              </a:lnSpc>
              <a:buFont typeface="Arial"/>
              <a:buChar char="•"/>
            </a:pPr>
            <a:r>
              <a:rPr lang="en-US" sz="1800">
                <a:solidFill>
                  <a:srgbClr val="193378"/>
                </a:solidFill>
                <a:latin typeface="Poppins"/>
                <a:ea typeface="Poppins"/>
                <a:cs typeface="Poppins"/>
                <a:sym typeface="Poppins"/>
              </a:rPr>
              <a:t>Temuan ini menjadi dasar untuk analisis hubungan antara faktor-faktor tersebut dengan kejadian stroke pada tahap selanjutnya.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grpSp>
        <p:nvGrpSpPr>
          <p:cNvPr name="Group 2" id="2"/>
          <p:cNvGrpSpPr/>
          <p:nvPr/>
        </p:nvGrpSpPr>
        <p:grpSpPr>
          <a:xfrm rot="0">
            <a:off x="-362123" y="9258300"/>
            <a:ext cx="18934648" cy="1034344"/>
            <a:chOff x="0" y="0"/>
            <a:chExt cx="3896018" cy="212828"/>
          </a:xfrm>
        </p:grpSpPr>
        <p:sp>
          <p:nvSpPr>
            <p:cNvPr name="Freeform 3" id="3"/>
            <p:cNvSpPr/>
            <p:nvPr/>
          </p:nvSpPr>
          <p:spPr>
            <a:xfrm flipH="false" flipV="false" rot="0">
              <a:off x="0" y="0"/>
              <a:ext cx="3896018" cy="212828"/>
            </a:xfrm>
            <a:custGeom>
              <a:avLst/>
              <a:gdLst/>
              <a:ahLst/>
              <a:cxnLst/>
              <a:rect r="r" b="b" t="t" l="l"/>
              <a:pathLst>
                <a:path h="212828" w="3896018">
                  <a:moveTo>
                    <a:pt x="7986" y="0"/>
                  </a:moveTo>
                  <a:lnTo>
                    <a:pt x="3888032" y="0"/>
                  </a:lnTo>
                  <a:cubicBezTo>
                    <a:pt x="3892443" y="0"/>
                    <a:pt x="3896018" y="3575"/>
                    <a:pt x="3896018" y="7986"/>
                  </a:cubicBezTo>
                  <a:lnTo>
                    <a:pt x="3896018" y="204842"/>
                  </a:lnTo>
                  <a:cubicBezTo>
                    <a:pt x="3896018" y="209253"/>
                    <a:pt x="3892443" y="212828"/>
                    <a:pt x="3888032" y="212828"/>
                  </a:cubicBezTo>
                  <a:lnTo>
                    <a:pt x="7986" y="212828"/>
                  </a:lnTo>
                  <a:cubicBezTo>
                    <a:pt x="3575" y="212828"/>
                    <a:pt x="0" y="209253"/>
                    <a:pt x="0" y="204842"/>
                  </a:cubicBezTo>
                  <a:lnTo>
                    <a:pt x="0" y="7986"/>
                  </a:lnTo>
                  <a:cubicBezTo>
                    <a:pt x="0" y="3575"/>
                    <a:pt x="3575" y="0"/>
                    <a:pt x="7986" y="0"/>
                  </a:cubicBezTo>
                  <a:close/>
                </a:path>
              </a:pathLst>
            </a:custGeom>
            <a:solidFill>
              <a:srgbClr val="649EC6"/>
            </a:solidFill>
          </p:spPr>
        </p:sp>
        <p:sp>
          <p:nvSpPr>
            <p:cNvPr name="TextBox 4" id="4"/>
            <p:cNvSpPr txBox="true"/>
            <p:nvPr/>
          </p:nvSpPr>
          <p:spPr>
            <a:xfrm>
              <a:off x="0" y="-38100"/>
              <a:ext cx="3896018" cy="2509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78428" y="513035"/>
            <a:ext cx="515665" cy="515665"/>
          </a:xfrm>
          <a:custGeom>
            <a:avLst/>
            <a:gdLst/>
            <a:ahLst/>
            <a:cxnLst/>
            <a:rect r="r" b="b" t="t" l="l"/>
            <a:pathLst>
              <a:path h="515665" w="515665">
                <a:moveTo>
                  <a:pt x="0" y="0"/>
                </a:moveTo>
                <a:lnTo>
                  <a:pt x="515665" y="0"/>
                </a:lnTo>
                <a:lnTo>
                  <a:pt x="515665" y="515665"/>
                </a:lnTo>
                <a:lnTo>
                  <a:pt x="0" y="515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81370" y="3182065"/>
            <a:ext cx="640941" cy="642109"/>
          </a:xfrm>
          <a:custGeom>
            <a:avLst/>
            <a:gdLst/>
            <a:ahLst/>
            <a:cxnLst/>
            <a:rect r="r" b="b" t="t" l="l"/>
            <a:pathLst>
              <a:path h="642109" w="640941">
                <a:moveTo>
                  <a:pt x="0" y="0"/>
                </a:moveTo>
                <a:lnTo>
                  <a:pt x="640941" y="0"/>
                </a:lnTo>
                <a:lnTo>
                  <a:pt x="640941" y="642109"/>
                </a:lnTo>
                <a:lnTo>
                  <a:pt x="0" y="642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87270" y="2126367"/>
            <a:ext cx="15370526" cy="5053061"/>
          </a:xfrm>
          <a:custGeom>
            <a:avLst/>
            <a:gdLst/>
            <a:ahLst/>
            <a:cxnLst/>
            <a:rect r="r" b="b" t="t" l="l"/>
            <a:pathLst>
              <a:path h="5053061" w="15370526">
                <a:moveTo>
                  <a:pt x="0" y="0"/>
                </a:moveTo>
                <a:lnTo>
                  <a:pt x="15370527" y="0"/>
                </a:lnTo>
                <a:lnTo>
                  <a:pt x="15370527" y="5053061"/>
                </a:lnTo>
                <a:lnTo>
                  <a:pt x="0" y="5053061"/>
                </a:lnTo>
                <a:lnTo>
                  <a:pt x="0" y="0"/>
                </a:lnTo>
                <a:close/>
              </a:path>
            </a:pathLst>
          </a:custGeom>
          <a:blipFill>
            <a:blip r:embed="rId6"/>
            <a:stretch>
              <a:fillRect l="0" t="0" r="0" b="0"/>
            </a:stretch>
          </a:blipFill>
        </p:spPr>
      </p:sp>
      <p:sp>
        <p:nvSpPr>
          <p:cNvPr name="TextBox 8" id="8"/>
          <p:cNvSpPr txBox="true"/>
          <p:nvPr/>
        </p:nvSpPr>
        <p:spPr>
          <a:xfrm rot="0">
            <a:off x="1507531" y="474935"/>
            <a:ext cx="11423589" cy="676275"/>
          </a:xfrm>
          <a:prstGeom prst="rect">
            <a:avLst/>
          </a:prstGeom>
        </p:spPr>
        <p:txBody>
          <a:bodyPr anchor="t" rtlCol="false" tIns="0" lIns="0" bIns="0" rIns="0">
            <a:spAutoFit/>
          </a:bodyPr>
          <a:lstStyle/>
          <a:p>
            <a:pPr algn="l">
              <a:lnSpc>
                <a:spcPts val="5045"/>
              </a:lnSpc>
            </a:pPr>
            <a:r>
              <a:rPr lang="en-US" sz="4204" b="true">
                <a:solidFill>
                  <a:srgbClr val="193378"/>
                </a:solidFill>
                <a:latin typeface="Poppins Bold"/>
                <a:ea typeface="Poppins Bold"/>
                <a:cs typeface="Poppins Bold"/>
                <a:sym typeface="Poppins Bold"/>
              </a:rPr>
              <a:t>Exploratory Data Analysis (EDA)</a:t>
            </a:r>
          </a:p>
        </p:txBody>
      </p:sp>
      <p:sp>
        <p:nvSpPr>
          <p:cNvPr name="TextBox 9" id="9"/>
          <p:cNvSpPr txBox="true"/>
          <p:nvPr/>
        </p:nvSpPr>
        <p:spPr>
          <a:xfrm rot="0">
            <a:off x="1028700" y="7950953"/>
            <a:ext cx="16780469" cy="805815"/>
          </a:xfrm>
          <a:prstGeom prst="rect">
            <a:avLst/>
          </a:prstGeom>
        </p:spPr>
        <p:txBody>
          <a:bodyPr anchor="t" rtlCol="false" tIns="0" lIns="0" bIns="0" rIns="0">
            <a:spAutoFit/>
          </a:bodyPr>
          <a:lstStyle/>
          <a:p>
            <a:pPr algn="l" marL="388620" indent="-194310" lvl="1">
              <a:lnSpc>
                <a:spcPts val="3240"/>
              </a:lnSpc>
              <a:buFont typeface="Arial"/>
              <a:buChar char="•"/>
            </a:pPr>
            <a:r>
              <a:rPr lang="en-US" sz="1800">
                <a:solidFill>
                  <a:srgbClr val="193378"/>
                </a:solidFill>
                <a:latin typeface="Poppins"/>
                <a:ea typeface="Poppins"/>
                <a:cs typeface="Poppins"/>
                <a:sym typeface="Poppins"/>
              </a:rPr>
              <a:t>U</a:t>
            </a:r>
            <a:r>
              <a:rPr lang="en-US" sz="1800">
                <a:solidFill>
                  <a:srgbClr val="193378"/>
                </a:solidFill>
                <a:latin typeface="Poppins"/>
                <a:ea typeface="Poppins"/>
                <a:cs typeface="Poppins"/>
                <a:sym typeface="Poppins"/>
              </a:rPr>
              <a:t>sia dan kadar glukosa menunjukkan perbedaan distribusi yang jelas antara pasien stroke dan non-stroke, mengindikasikan potensi faktor risiko penting.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grpSp>
        <p:nvGrpSpPr>
          <p:cNvPr name="Group 2" id="2"/>
          <p:cNvGrpSpPr/>
          <p:nvPr/>
        </p:nvGrpSpPr>
        <p:grpSpPr>
          <a:xfrm rot="0">
            <a:off x="-362123" y="9258300"/>
            <a:ext cx="18934648" cy="1034344"/>
            <a:chOff x="0" y="0"/>
            <a:chExt cx="3896018" cy="212828"/>
          </a:xfrm>
        </p:grpSpPr>
        <p:sp>
          <p:nvSpPr>
            <p:cNvPr name="Freeform 3" id="3"/>
            <p:cNvSpPr/>
            <p:nvPr/>
          </p:nvSpPr>
          <p:spPr>
            <a:xfrm flipH="false" flipV="false" rot="0">
              <a:off x="0" y="0"/>
              <a:ext cx="3896018" cy="212828"/>
            </a:xfrm>
            <a:custGeom>
              <a:avLst/>
              <a:gdLst/>
              <a:ahLst/>
              <a:cxnLst/>
              <a:rect r="r" b="b" t="t" l="l"/>
              <a:pathLst>
                <a:path h="212828" w="3896018">
                  <a:moveTo>
                    <a:pt x="7986" y="0"/>
                  </a:moveTo>
                  <a:lnTo>
                    <a:pt x="3888032" y="0"/>
                  </a:lnTo>
                  <a:cubicBezTo>
                    <a:pt x="3892443" y="0"/>
                    <a:pt x="3896018" y="3575"/>
                    <a:pt x="3896018" y="7986"/>
                  </a:cubicBezTo>
                  <a:lnTo>
                    <a:pt x="3896018" y="204842"/>
                  </a:lnTo>
                  <a:cubicBezTo>
                    <a:pt x="3896018" y="209253"/>
                    <a:pt x="3892443" y="212828"/>
                    <a:pt x="3888032" y="212828"/>
                  </a:cubicBezTo>
                  <a:lnTo>
                    <a:pt x="7986" y="212828"/>
                  </a:lnTo>
                  <a:cubicBezTo>
                    <a:pt x="3575" y="212828"/>
                    <a:pt x="0" y="209253"/>
                    <a:pt x="0" y="204842"/>
                  </a:cubicBezTo>
                  <a:lnTo>
                    <a:pt x="0" y="7986"/>
                  </a:lnTo>
                  <a:cubicBezTo>
                    <a:pt x="0" y="3575"/>
                    <a:pt x="3575" y="0"/>
                    <a:pt x="7986" y="0"/>
                  </a:cubicBezTo>
                  <a:close/>
                </a:path>
              </a:pathLst>
            </a:custGeom>
            <a:solidFill>
              <a:srgbClr val="649EC6"/>
            </a:solidFill>
          </p:spPr>
        </p:sp>
        <p:sp>
          <p:nvSpPr>
            <p:cNvPr name="TextBox 4" id="4"/>
            <p:cNvSpPr txBox="true"/>
            <p:nvPr/>
          </p:nvSpPr>
          <p:spPr>
            <a:xfrm>
              <a:off x="0" y="-38100"/>
              <a:ext cx="3896018" cy="2509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13035" y="413022"/>
            <a:ext cx="515665" cy="515665"/>
          </a:xfrm>
          <a:custGeom>
            <a:avLst/>
            <a:gdLst/>
            <a:ahLst/>
            <a:cxnLst/>
            <a:rect r="r" b="b" t="t" l="l"/>
            <a:pathLst>
              <a:path h="515665" w="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781370" y="3182065"/>
            <a:ext cx="640941" cy="642109"/>
          </a:xfrm>
          <a:custGeom>
            <a:avLst/>
            <a:gdLst/>
            <a:ahLst/>
            <a:cxnLst/>
            <a:rect r="r" b="b" t="t" l="l"/>
            <a:pathLst>
              <a:path h="642109" w="640941">
                <a:moveTo>
                  <a:pt x="0" y="0"/>
                </a:moveTo>
                <a:lnTo>
                  <a:pt x="640941" y="0"/>
                </a:lnTo>
                <a:lnTo>
                  <a:pt x="640941" y="642109"/>
                </a:lnTo>
                <a:lnTo>
                  <a:pt x="0" y="642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593770" y="1453983"/>
            <a:ext cx="9606705" cy="7072936"/>
          </a:xfrm>
          <a:custGeom>
            <a:avLst/>
            <a:gdLst/>
            <a:ahLst/>
            <a:cxnLst/>
            <a:rect r="r" b="b" t="t" l="l"/>
            <a:pathLst>
              <a:path h="7072936" w="9606705">
                <a:moveTo>
                  <a:pt x="0" y="0"/>
                </a:moveTo>
                <a:lnTo>
                  <a:pt x="9606705" y="0"/>
                </a:lnTo>
                <a:lnTo>
                  <a:pt x="9606705" y="7072937"/>
                </a:lnTo>
                <a:lnTo>
                  <a:pt x="0" y="7072937"/>
                </a:lnTo>
                <a:lnTo>
                  <a:pt x="0" y="0"/>
                </a:lnTo>
                <a:close/>
              </a:path>
            </a:pathLst>
          </a:custGeom>
          <a:blipFill>
            <a:blip r:embed="rId6"/>
            <a:stretch>
              <a:fillRect l="0" t="0" r="0" b="0"/>
            </a:stretch>
          </a:blipFill>
        </p:spPr>
      </p:sp>
      <p:sp>
        <p:nvSpPr>
          <p:cNvPr name="TextBox 8" id="8"/>
          <p:cNvSpPr txBox="true"/>
          <p:nvPr/>
        </p:nvSpPr>
        <p:spPr>
          <a:xfrm rot="0">
            <a:off x="1507531" y="266042"/>
            <a:ext cx="13494627" cy="762000"/>
          </a:xfrm>
          <a:prstGeom prst="rect">
            <a:avLst/>
          </a:prstGeom>
        </p:spPr>
        <p:txBody>
          <a:bodyPr anchor="t" rtlCol="false" tIns="0" lIns="0" bIns="0" rIns="0">
            <a:spAutoFit/>
          </a:bodyPr>
          <a:lstStyle/>
          <a:p>
            <a:pPr algn="l">
              <a:lnSpc>
                <a:spcPts val="5645"/>
              </a:lnSpc>
            </a:pPr>
            <a:r>
              <a:rPr lang="en-US" sz="4704" b="true">
                <a:solidFill>
                  <a:srgbClr val="193378"/>
                </a:solidFill>
                <a:latin typeface="Poppins Bold"/>
                <a:ea typeface="Poppins Bold"/>
                <a:cs typeface="Poppins Bold"/>
                <a:sym typeface="Poppins Bold"/>
              </a:rPr>
              <a:t>Exploratory Data Analysis (EDA)</a:t>
            </a:r>
          </a:p>
        </p:txBody>
      </p:sp>
      <p:sp>
        <p:nvSpPr>
          <p:cNvPr name="TextBox 9" id="9"/>
          <p:cNvSpPr txBox="true"/>
          <p:nvPr/>
        </p:nvSpPr>
        <p:spPr>
          <a:xfrm rot="0">
            <a:off x="636261" y="8631695"/>
            <a:ext cx="17299335" cy="396240"/>
          </a:xfrm>
          <a:prstGeom prst="rect">
            <a:avLst/>
          </a:prstGeom>
        </p:spPr>
        <p:txBody>
          <a:bodyPr anchor="t" rtlCol="false" tIns="0" lIns="0" bIns="0" rIns="0">
            <a:spAutoFit/>
          </a:bodyPr>
          <a:lstStyle/>
          <a:p>
            <a:pPr algn="l" marL="388620" indent="-194310" lvl="1">
              <a:lnSpc>
                <a:spcPts val="3240"/>
              </a:lnSpc>
              <a:buFont typeface="Arial"/>
              <a:buChar char="•"/>
            </a:pPr>
            <a:r>
              <a:rPr lang="en-US" sz="1800">
                <a:solidFill>
                  <a:srgbClr val="193378"/>
                </a:solidFill>
                <a:latin typeface="Poppins"/>
                <a:ea typeface="Poppins"/>
                <a:cs typeface="Poppins"/>
                <a:sym typeface="Poppins"/>
              </a:rPr>
              <a:t>F</a:t>
            </a:r>
            <a:r>
              <a:rPr lang="en-US" sz="1800">
                <a:solidFill>
                  <a:srgbClr val="193378"/>
                </a:solidFill>
                <a:latin typeface="Poppins"/>
                <a:ea typeface="Poppins"/>
                <a:cs typeface="Poppins"/>
                <a:sym typeface="Poppins"/>
              </a:rPr>
              <a:t>akt</a:t>
            </a:r>
            <a:r>
              <a:rPr lang="en-US" sz="1800">
                <a:solidFill>
                  <a:srgbClr val="193378"/>
                </a:solidFill>
                <a:latin typeface="Poppins"/>
                <a:ea typeface="Poppins"/>
                <a:cs typeface="Poppins"/>
                <a:sym typeface="Poppins"/>
              </a:rPr>
              <a:t>or usia, hipertensi, penyakit jantung, dan kadar glukosa merupakan variabel yang paling relevan untuk dianalisis lebih lanjut dalam risiko stroke.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sp>
        <p:nvSpPr>
          <p:cNvPr name="Freeform 2" id="2"/>
          <p:cNvSpPr/>
          <p:nvPr/>
        </p:nvSpPr>
        <p:spPr>
          <a:xfrm flipH="false" flipV="false" rot="0">
            <a:off x="513035" y="413022"/>
            <a:ext cx="515665" cy="515665"/>
          </a:xfrm>
          <a:custGeom>
            <a:avLst/>
            <a:gdLst/>
            <a:ahLst/>
            <a:cxnLst/>
            <a:rect r="r" b="b" t="t" l="l"/>
            <a:pathLst>
              <a:path h="515665" w="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81370" y="3182065"/>
            <a:ext cx="640941" cy="642109"/>
          </a:xfrm>
          <a:custGeom>
            <a:avLst/>
            <a:gdLst/>
            <a:ahLst/>
            <a:cxnLst/>
            <a:rect r="r" b="b" t="t" l="l"/>
            <a:pathLst>
              <a:path h="642109" w="640941">
                <a:moveTo>
                  <a:pt x="0" y="0"/>
                </a:moveTo>
                <a:lnTo>
                  <a:pt x="640941" y="0"/>
                </a:lnTo>
                <a:lnTo>
                  <a:pt x="640941" y="642109"/>
                </a:lnTo>
                <a:lnTo>
                  <a:pt x="0" y="642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25022" y="1259195"/>
            <a:ext cx="7775557" cy="4502403"/>
          </a:xfrm>
          <a:custGeom>
            <a:avLst/>
            <a:gdLst/>
            <a:ahLst/>
            <a:cxnLst/>
            <a:rect r="r" b="b" t="t" l="l"/>
            <a:pathLst>
              <a:path h="4502403" w="7775557">
                <a:moveTo>
                  <a:pt x="0" y="0"/>
                </a:moveTo>
                <a:lnTo>
                  <a:pt x="7775556" y="0"/>
                </a:lnTo>
                <a:lnTo>
                  <a:pt x="7775556" y="4502403"/>
                </a:lnTo>
                <a:lnTo>
                  <a:pt x="0" y="4502403"/>
                </a:lnTo>
                <a:lnTo>
                  <a:pt x="0" y="0"/>
                </a:lnTo>
                <a:close/>
              </a:path>
            </a:pathLst>
          </a:custGeom>
          <a:blipFill>
            <a:blip r:embed="rId6"/>
            <a:stretch>
              <a:fillRect l="-571" t="0" r="-571" b="0"/>
            </a:stretch>
          </a:blipFill>
        </p:spPr>
      </p:sp>
      <p:sp>
        <p:nvSpPr>
          <p:cNvPr name="TextBox 5" id="5"/>
          <p:cNvSpPr txBox="true"/>
          <p:nvPr/>
        </p:nvSpPr>
        <p:spPr>
          <a:xfrm rot="0">
            <a:off x="1507531" y="266042"/>
            <a:ext cx="13494627" cy="762000"/>
          </a:xfrm>
          <a:prstGeom prst="rect">
            <a:avLst/>
          </a:prstGeom>
        </p:spPr>
        <p:txBody>
          <a:bodyPr anchor="t" rtlCol="false" tIns="0" lIns="0" bIns="0" rIns="0">
            <a:spAutoFit/>
          </a:bodyPr>
          <a:lstStyle/>
          <a:p>
            <a:pPr algn="l">
              <a:lnSpc>
                <a:spcPts val="5645"/>
              </a:lnSpc>
            </a:pPr>
            <a:r>
              <a:rPr lang="en-US" b="true" sz="4704" u="sng">
                <a:solidFill>
                  <a:srgbClr val="193378"/>
                </a:solidFill>
                <a:latin typeface="Poppins Bold"/>
                <a:ea typeface="Poppins Bold"/>
                <a:cs typeface="Poppins Bold"/>
                <a:sym typeface="Poppins Bold"/>
                <a:hlinkClick r:id="rId7" tooltip="https://public.tableau.com/app/profile/melzha.amanda/viz/Stroke_MelzhaAmanda/SegmentasiRisikoStroke?publish=yes"/>
              </a:rPr>
              <a:t>DASHBOARD </a:t>
            </a:r>
            <a:r>
              <a:rPr lang="en-US" sz="4704" u="sng" b="true">
                <a:solidFill>
                  <a:srgbClr val="193378"/>
                </a:solidFill>
                <a:latin typeface="Poppins Bold"/>
                <a:ea typeface="Poppins Bold"/>
                <a:cs typeface="Poppins Bold"/>
                <a:sym typeface="Poppins Bold"/>
              </a:rPr>
              <a:t>ANALISIS RISIKO STROKE</a:t>
            </a:r>
          </a:p>
        </p:txBody>
      </p:sp>
      <p:sp>
        <p:nvSpPr>
          <p:cNvPr name="Freeform 6" id="6"/>
          <p:cNvSpPr/>
          <p:nvPr/>
        </p:nvSpPr>
        <p:spPr>
          <a:xfrm flipH="false" flipV="false" rot="0">
            <a:off x="9265473" y="1205117"/>
            <a:ext cx="7993827" cy="4556481"/>
          </a:xfrm>
          <a:custGeom>
            <a:avLst/>
            <a:gdLst/>
            <a:ahLst/>
            <a:cxnLst/>
            <a:rect r="r" b="b" t="t" l="l"/>
            <a:pathLst>
              <a:path h="4556481" w="7993827">
                <a:moveTo>
                  <a:pt x="0" y="0"/>
                </a:moveTo>
                <a:lnTo>
                  <a:pt x="7993827" y="0"/>
                </a:lnTo>
                <a:lnTo>
                  <a:pt x="7993827" y="4556481"/>
                </a:lnTo>
                <a:lnTo>
                  <a:pt x="0" y="4556481"/>
                </a:lnTo>
                <a:lnTo>
                  <a:pt x="0" y="0"/>
                </a:lnTo>
                <a:close/>
              </a:path>
            </a:pathLst>
          </a:custGeom>
          <a:blipFill>
            <a:blip r:embed="rId8"/>
            <a:stretch>
              <a:fillRect l="0" t="0" r="0" b="0"/>
            </a:stretch>
          </a:blipFill>
        </p:spPr>
      </p:sp>
      <p:sp>
        <p:nvSpPr>
          <p:cNvPr name="Freeform 7" id="7"/>
          <p:cNvSpPr/>
          <p:nvPr/>
        </p:nvSpPr>
        <p:spPr>
          <a:xfrm flipH="false" flipV="false" rot="0">
            <a:off x="5519096" y="5838973"/>
            <a:ext cx="7492754" cy="4308334"/>
          </a:xfrm>
          <a:custGeom>
            <a:avLst/>
            <a:gdLst/>
            <a:ahLst/>
            <a:cxnLst/>
            <a:rect r="r" b="b" t="t" l="l"/>
            <a:pathLst>
              <a:path h="4308334" w="7492754">
                <a:moveTo>
                  <a:pt x="0" y="0"/>
                </a:moveTo>
                <a:lnTo>
                  <a:pt x="7492754" y="0"/>
                </a:lnTo>
                <a:lnTo>
                  <a:pt x="7492754" y="4308333"/>
                </a:lnTo>
                <a:lnTo>
                  <a:pt x="0" y="4308333"/>
                </a:lnTo>
                <a:lnTo>
                  <a:pt x="0" y="0"/>
                </a:lnTo>
                <a:close/>
              </a:path>
            </a:pathLst>
          </a:custGeom>
          <a:blipFill>
            <a:blip r:embed="rId9"/>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sp>
        <p:nvSpPr>
          <p:cNvPr name="Freeform 2" id="2"/>
          <p:cNvSpPr/>
          <p:nvPr/>
        </p:nvSpPr>
        <p:spPr>
          <a:xfrm flipH="false" flipV="false" rot="0">
            <a:off x="513035" y="413022"/>
            <a:ext cx="515665" cy="515665"/>
          </a:xfrm>
          <a:custGeom>
            <a:avLst/>
            <a:gdLst/>
            <a:ahLst/>
            <a:cxnLst/>
            <a:rect r="r" b="b" t="t" l="l"/>
            <a:pathLst>
              <a:path h="515665" w="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5183" y="1571958"/>
            <a:ext cx="640941" cy="642109"/>
          </a:xfrm>
          <a:custGeom>
            <a:avLst/>
            <a:gdLst/>
            <a:ahLst/>
            <a:cxnLst/>
            <a:rect r="r" b="b" t="t" l="l"/>
            <a:pathLst>
              <a:path h="642109" w="640941">
                <a:moveTo>
                  <a:pt x="0" y="0"/>
                </a:moveTo>
                <a:lnTo>
                  <a:pt x="640942" y="0"/>
                </a:lnTo>
                <a:lnTo>
                  <a:pt x="640942" y="642109"/>
                </a:lnTo>
                <a:lnTo>
                  <a:pt x="0" y="642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265014" y="1322520"/>
            <a:ext cx="9296256" cy="5705577"/>
          </a:xfrm>
          <a:custGeom>
            <a:avLst/>
            <a:gdLst/>
            <a:ahLst/>
            <a:cxnLst/>
            <a:rect r="r" b="b" t="t" l="l"/>
            <a:pathLst>
              <a:path h="5705577" w="9296256">
                <a:moveTo>
                  <a:pt x="0" y="0"/>
                </a:moveTo>
                <a:lnTo>
                  <a:pt x="9296255" y="0"/>
                </a:lnTo>
                <a:lnTo>
                  <a:pt x="9296255" y="5705577"/>
                </a:lnTo>
                <a:lnTo>
                  <a:pt x="0" y="5705577"/>
                </a:lnTo>
                <a:lnTo>
                  <a:pt x="0" y="0"/>
                </a:lnTo>
                <a:close/>
              </a:path>
            </a:pathLst>
          </a:custGeom>
          <a:blipFill>
            <a:blip r:embed="rId6"/>
            <a:stretch>
              <a:fillRect l="0" t="0" r="0" b="0"/>
            </a:stretch>
          </a:blipFill>
        </p:spPr>
      </p:sp>
      <p:sp>
        <p:nvSpPr>
          <p:cNvPr name="TextBox 5" id="5"/>
          <p:cNvSpPr txBox="true"/>
          <p:nvPr/>
        </p:nvSpPr>
        <p:spPr>
          <a:xfrm rot="0">
            <a:off x="1507531" y="266042"/>
            <a:ext cx="13494627" cy="762000"/>
          </a:xfrm>
          <a:prstGeom prst="rect">
            <a:avLst/>
          </a:prstGeom>
        </p:spPr>
        <p:txBody>
          <a:bodyPr anchor="t" rtlCol="false" tIns="0" lIns="0" bIns="0" rIns="0">
            <a:spAutoFit/>
          </a:bodyPr>
          <a:lstStyle/>
          <a:p>
            <a:pPr algn="l">
              <a:lnSpc>
                <a:spcPts val="5645"/>
              </a:lnSpc>
            </a:pPr>
            <a:r>
              <a:rPr lang="en-US" sz="4704" b="true">
                <a:solidFill>
                  <a:srgbClr val="193378"/>
                </a:solidFill>
                <a:latin typeface="Poppins Bold"/>
                <a:ea typeface="Poppins Bold"/>
                <a:cs typeface="Poppins Bold"/>
                <a:sym typeface="Poppins Bold"/>
              </a:rPr>
              <a:t>DASHBOARD - Stroke Overview</a:t>
            </a:r>
          </a:p>
        </p:txBody>
      </p:sp>
      <p:sp>
        <p:nvSpPr>
          <p:cNvPr name="TextBox 6" id="6"/>
          <p:cNvSpPr txBox="true"/>
          <p:nvPr/>
        </p:nvSpPr>
        <p:spPr>
          <a:xfrm rot="0">
            <a:off x="1000401" y="7198750"/>
            <a:ext cx="16209600" cy="2853690"/>
          </a:xfrm>
          <a:prstGeom prst="rect">
            <a:avLst/>
          </a:prstGeom>
        </p:spPr>
        <p:txBody>
          <a:bodyPr anchor="t" rtlCol="false" tIns="0" lIns="0" bIns="0" rIns="0">
            <a:spAutoFit/>
          </a:bodyPr>
          <a:lstStyle/>
          <a:p>
            <a:pPr algn="l">
              <a:lnSpc>
                <a:spcPts val="3240"/>
              </a:lnSpc>
            </a:pPr>
            <a:r>
              <a:rPr lang="en-US" sz="1800">
                <a:solidFill>
                  <a:srgbClr val="193378"/>
                </a:solidFill>
                <a:latin typeface="Poppins"/>
                <a:ea typeface="Poppins"/>
                <a:cs typeface="Poppins"/>
                <a:sym typeface="Poppins"/>
              </a:rPr>
              <a:t>D</a:t>
            </a:r>
            <a:r>
              <a:rPr lang="en-US" sz="1800">
                <a:solidFill>
                  <a:srgbClr val="193378"/>
                </a:solidFill>
                <a:latin typeface="Poppins"/>
                <a:ea typeface="Poppins"/>
                <a:cs typeface="Poppins"/>
                <a:sym typeface="Poppins"/>
              </a:rPr>
              <a:t>ari t</a:t>
            </a:r>
            <a:r>
              <a:rPr lang="en-US" sz="1800">
                <a:solidFill>
                  <a:srgbClr val="193378"/>
                </a:solidFill>
                <a:latin typeface="Poppins"/>
                <a:ea typeface="Poppins"/>
                <a:cs typeface="Poppins"/>
                <a:sym typeface="Poppins"/>
              </a:rPr>
              <a:t>otal 4.860 pasien, 40% memiliki riwayat stroke.</a:t>
            </a:r>
          </a:p>
          <a:p>
            <a:pPr algn="l" marL="388620" indent="-194310" lvl="1">
              <a:lnSpc>
                <a:spcPts val="3240"/>
              </a:lnSpc>
              <a:buFont typeface="Arial"/>
              <a:buChar char="•"/>
            </a:pPr>
            <a:r>
              <a:rPr lang="en-US" sz="1800">
                <a:solidFill>
                  <a:srgbClr val="193378"/>
                </a:solidFill>
                <a:latin typeface="Poppins"/>
                <a:ea typeface="Poppins"/>
                <a:cs typeface="Poppins"/>
                <a:sym typeface="Poppins"/>
              </a:rPr>
              <a:t> Mayoritas pasien berada pada usia paruh baya ke atas, dengan rata-rata usia 52 tahun</a:t>
            </a:r>
          </a:p>
          <a:p>
            <a:pPr algn="l" marL="388620" indent="-194310" lvl="1">
              <a:lnSpc>
                <a:spcPts val="3240"/>
              </a:lnSpc>
              <a:buFont typeface="Arial"/>
              <a:buChar char="•"/>
            </a:pPr>
            <a:r>
              <a:rPr lang="en-US" sz="1800">
                <a:solidFill>
                  <a:srgbClr val="193378"/>
                </a:solidFill>
                <a:latin typeface="Poppins"/>
                <a:ea typeface="Poppins"/>
                <a:cs typeface="Poppins"/>
                <a:sym typeface="Poppins"/>
              </a:rPr>
              <a:t>Stroke lebih banyak terjadi pada kelompok usia lanjut</a:t>
            </a:r>
          </a:p>
          <a:p>
            <a:pPr algn="l" marL="388620" indent="-194310" lvl="1">
              <a:lnSpc>
                <a:spcPts val="3240"/>
              </a:lnSpc>
              <a:buFont typeface="Arial"/>
              <a:buChar char="•"/>
            </a:pPr>
            <a:r>
              <a:rPr lang="en-US" sz="1800">
                <a:solidFill>
                  <a:srgbClr val="193378"/>
                </a:solidFill>
                <a:latin typeface="Poppins"/>
                <a:ea typeface="Poppins"/>
                <a:cs typeface="Poppins"/>
                <a:sym typeface="Poppins"/>
              </a:rPr>
              <a:t>Persentase stroke meningkat signifikan pada kelompok Middle Aged dan Older Adults</a:t>
            </a:r>
          </a:p>
          <a:p>
            <a:pPr algn="l" marL="388620" indent="-194310" lvl="1">
              <a:lnSpc>
                <a:spcPts val="3240"/>
              </a:lnSpc>
              <a:buFont typeface="Arial"/>
              <a:buChar char="•"/>
            </a:pPr>
            <a:r>
              <a:rPr lang="en-US" sz="1800">
                <a:solidFill>
                  <a:srgbClr val="193378"/>
                </a:solidFill>
                <a:latin typeface="Poppins"/>
                <a:ea typeface="Poppins"/>
                <a:cs typeface="Poppins"/>
                <a:sym typeface="Poppins"/>
              </a:rPr>
              <a:t>Perempuan sedikit lebih dominan dibanding laki-laki</a:t>
            </a:r>
          </a:p>
          <a:p>
            <a:pPr algn="l" marL="388620" indent="-194310" lvl="1">
              <a:lnSpc>
                <a:spcPts val="3240"/>
              </a:lnSpc>
              <a:buFont typeface="Arial"/>
              <a:buChar char="•"/>
            </a:pPr>
            <a:r>
              <a:rPr lang="en-US" sz="1800">
                <a:solidFill>
                  <a:srgbClr val="193378"/>
                </a:solidFill>
                <a:latin typeface="Poppins"/>
                <a:ea typeface="Poppins"/>
                <a:cs typeface="Poppins"/>
                <a:sym typeface="Poppins"/>
              </a:rPr>
              <a:t>Pasien yang pernah menikah menunjukkan jumlah stroke lebih tinggi</a:t>
            </a:r>
          </a:p>
          <a:p>
            <a:pPr algn="l" marL="388620" indent="-194310" lvl="1">
              <a:lnSpc>
                <a:spcPts val="3240"/>
              </a:lnSpc>
              <a:buFont typeface="Arial"/>
              <a:buChar char="•"/>
            </a:pPr>
            <a:r>
              <a:rPr lang="en-US" sz="1800">
                <a:solidFill>
                  <a:srgbClr val="193378"/>
                </a:solidFill>
                <a:latin typeface="Poppins"/>
                <a:ea typeface="Poppins"/>
                <a:cs typeface="Poppins"/>
                <a:sym typeface="Poppins"/>
              </a:rPr>
              <a:t>Wilayah urban memiliki jumlah kasus lebih banyak dibanding rural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sp>
        <p:nvSpPr>
          <p:cNvPr name="Freeform 2" id="2"/>
          <p:cNvSpPr/>
          <p:nvPr/>
        </p:nvSpPr>
        <p:spPr>
          <a:xfrm flipH="false" flipV="false" rot="0">
            <a:off x="513035" y="413022"/>
            <a:ext cx="515665" cy="515665"/>
          </a:xfrm>
          <a:custGeom>
            <a:avLst/>
            <a:gdLst/>
            <a:ahLst/>
            <a:cxnLst/>
            <a:rect r="r" b="b" t="t" l="l"/>
            <a:pathLst>
              <a:path h="515665" w="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5183" y="1571958"/>
            <a:ext cx="640941" cy="642109"/>
          </a:xfrm>
          <a:custGeom>
            <a:avLst/>
            <a:gdLst/>
            <a:ahLst/>
            <a:cxnLst/>
            <a:rect r="r" b="b" t="t" l="l"/>
            <a:pathLst>
              <a:path h="642109" w="640941">
                <a:moveTo>
                  <a:pt x="0" y="0"/>
                </a:moveTo>
                <a:lnTo>
                  <a:pt x="640942" y="0"/>
                </a:lnTo>
                <a:lnTo>
                  <a:pt x="640942" y="642109"/>
                </a:lnTo>
                <a:lnTo>
                  <a:pt x="0" y="642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07531" y="266042"/>
            <a:ext cx="13494627" cy="762000"/>
          </a:xfrm>
          <a:prstGeom prst="rect">
            <a:avLst/>
          </a:prstGeom>
        </p:spPr>
        <p:txBody>
          <a:bodyPr anchor="t" rtlCol="false" tIns="0" lIns="0" bIns="0" rIns="0">
            <a:spAutoFit/>
          </a:bodyPr>
          <a:lstStyle/>
          <a:p>
            <a:pPr algn="l">
              <a:lnSpc>
                <a:spcPts val="5645"/>
              </a:lnSpc>
            </a:pPr>
            <a:r>
              <a:rPr lang="en-US" sz="4704" b="true">
                <a:solidFill>
                  <a:srgbClr val="193378"/>
                </a:solidFill>
                <a:latin typeface="Poppins Bold"/>
                <a:ea typeface="Poppins Bold"/>
                <a:cs typeface="Poppins Bold"/>
                <a:sym typeface="Poppins Bold"/>
              </a:rPr>
              <a:t>DASHBOARD - Analisis Faktor Risiko Stroke </a:t>
            </a:r>
          </a:p>
        </p:txBody>
      </p:sp>
      <p:sp>
        <p:nvSpPr>
          <p:cNvPr name="TextBox 5" id="5"/>
          <p:cNvSpPr txBox="true"/>
          <p:nvPr/>
        </p:nvSpPr>
        <p:spPr>
          <a:xfrm rot="0">
            <a:off x="1028700" y="7113582"/>
            <a:ext cx="16209600" cy="3263265"/>
          </a:xfrm>
          <a:prstGeom prst="rect">
            <a:avLst/>
          </a:prstGeom>
        </p:spPr>
        <p:txBody>
          <a:bodyPr anchor="t" rtlCol="false" tIns="0" lIns="0" bIns="0" rIns="0">
            <a:spAutoFit/>
          </a:bodyPr>
          <a:lstStyle/>
          <a:p>
            <a:pPr algn="l">
              <a:lnSpc>
                <a:spcPts val="3240"/>
              </a:lnSpc>
            </a:pPr>
          </a:p>
          <a:p>
            <a:pPr algn="l" marL="388620" indent="-194310" lvl="1">
              <a:lnSpc>
                <a:spcPts val="3240"/>
              </a:lnSpc>
              <a:buFont typeface="Arial"/>
              <a:buChar char="•"/>
            </a:pPr>
            <a:r>
              <a:rPr lang="en-US" sz="1800">
                <a:solidFill>
                  <a:srgbClr val="193378"/>
                </a:solidFill>
                <a:latin typeface="Poppins"/>
                <a:ea typeface="Poppins"/>
                <a:cs typeface="Poppins"/>
                <a:sym typeface="Poppins"/>
              </a:rPr>
              <a:t>P</a:t>
            </a:r>
            <a:r>
              <a:rPr lang="en-US" sz="1800">
                <a:solidFill>
                  <a:srgbClr val="193378"/>
                </a:solidFill>
                <a:latin typeface="Poppins"/>
                <a:ea typeface="Poppins"/>
                <a:cs typeface="Poppins"/>
                <a:sym typeface="Poppins"/>
              </a:rPr>
              <a:t>asien deng</a:t>
            </a:r>
            <a:r>
              <a:rPr lang="en-US" sz="1800">
                <a:solidFill>
                  <a:srgbClr val="193378"/>
                </a:solidFill>
                <a:latin typeface="Poppins"/>
                <a:ea typeface="Poppins"/>
                <a:cs typeface="Poppins"/>
                <a:sym typeface="Poppins"/>
              </a:rPr>
              <a:t>an hipertensi memiliki tingkat stroke jauh lebih tinggi dibanding yang tidak.</a:t>
            </a:r>
          </a:p>
          <a:p>
            <a:pPr algn="l" marL="388620" indent="-194310" lvl="1">
              <a:lnSpc>
                <a:spcPts val="3240"/>
              </a:lnSpc>
              <a:buFont typeface="Arial"/>
              <a:buChar char="•"/>
            </a:pPr>
            <a:r>
              <a:rPr lang="en-US" sz="1800">
                <a:solidFill>
                  <a:srgbClr val="193378"/>
                </a:solidFill>
                <a:latin typeface="Poppins"/>
                <a:ea typeface="Poppins"/>
                <a:cs typeface="Poppins"/>
                <a:sym typeface="Poppins"/>
              </a:rPr>
              <a:t>Penyakit Jantung </a:t>
            </a:r>
            <a:r>
              <a:rPr lang="en-US" sz="1800">
                <a:solidFill>
                  <a:srgbClr val="193378"/>
                </a:solidFill>
                <a:latin typeface="Poppins"/>
                <a:ea typeface="Poppins"/>
                <a:cs typeface="Poppins"/>
                <a:sym typeface="Poppins"/>
              </a:rPr>
              <a:t>Merupakan faktor paling dominan dengan persentase tertinggi.</a:t>
            </a:r>
          </a:p>
          <a:p>
            <a:pPr algn="l" marL="388620" indent="-194310" lvl="1">
              <a:lnSpc>
                <a:spcPts val="3240"/>
              </a:lnSpc>
              <a:buFont typeface="Arial"/>
              <a:buChar char="•"/>
            </a:pPr>
            <a:r>
              <a:rPr lang="en-US" sz="1800">
                <a:solidFill>
                  <a:srgbClr val="193378"/>
                </a:solidFill>
                <a:latin typeface="Poppins"/>
                <a:ea typeface="Poppins"/>
                <a:cs typeface="Poppins"/>
                <a:sym typeface="Poppins"/>
              </a:rPr>
              <a:t>Risiko stroke meningkat seiring meningkatnya kadar glukosa.</a:t>
            </a:r>
          </a:p>
          <a:p>
            <a:pPr algn="l" marL="388620" indent="-194310" lvl="1">
              <a:lnSpc>
                <a:spcPts val="3240"/>
              </a:lnSpc>
              <a:buFont typeface="Arial"/>
              <a:buChar char="•"/>
            </a:pPr>
            <a:r>
              <a:rPr lang="en-US" sz="1800">
                <a:solidFill>
                  <a:srgbClr val="193378"/>
                </a:solidFill>
                <a:latin typeface="Poppins"/>
                <a:ea typeface="Poppins"/>
                <a:cs typeface="Poppins"/>
                <a:sym typeface="Poppins"/>
              </a:rPr>
              <a:t>BMI: </a:t>
            </a:r>
            <a:r>
              <a:rPr lang="en-US" sz="1800">
                <a:solidFill>
                  <a:srgbClr val="193378"/>
                </a:solidFill>
                <a:latin typeface="Poppins"/>
                <a:ea typeface="Poppins"/>
                <a:cs typeface="Poppins"/>
                <a:sym typeface="Poppins"/>
              </a:rPr>
              <a:t>Kelompok overweight dan obese menunjukkan risiko lebih tinggi dibanding normal.</a:t>
            </a:r>
          </a:p>
          <a:p>
            <a:pPr algn="l">
              <a:lnSpc>
                <a:spcPts val="3240"/>
              </a:lnSpc>
            </a:pPr>
            <a:r>
              <a:rPr lang="en-US" sz="1800">
                <a:solidFill>
                  <a:srgbClr val="193378"/>
                </a:solidFill>
                <a:latin typeface="Poppins"/>
                <a:ea typeface="Poppins"/>
                <a:cs typeface="Poppins"/>
                <a:sym typeface="Poppins"/>
              </a:rPr>
              <a:t>Hasil analisis menunjukkan bahwa hipertensi, penyakit jantung, kadar glukosa tinggi, dan obesitas merupakan faktor medis utama yang berkontribusi signifikan terhadap peningkatan risiko stroke.</a:t>
            </a:r>
          </a:p>
          <a:p>
            <a:pPr algn="l">
              <a:lnSpc>
                <a:spcPts val="3240"/>
              </a:lnSpc>
            </a:pPr>
          </a:p>
        </p:txBody>
      </p:sp>
      <p:sp>
        <p:nvSpPr>
          <p:cNvPr name="Freeform 6" id="6"/>
          <p:cNvSpPr/>
          <p:nvPr/>
        </p:nvSpPr>
        <p:spPr>
          <a:xfrm flipH="false" flipV="false" rot="0">
            <a:off x="4270272" y="1283854"/>
            <a:ext cx="8180753" cy="5601128"/>
          </a:xfrm>
          <a:custGeom>
            <a:avLst/>
            <a:gdLst/>
            <a:ahLst/>
            <a:cxnLst/>
            <a:rect r="r" b="b" t="t" l="l"/>
            <a:pathLst>
              <a:path h="5601128" w="8180753">
                <a:moveTo>
                  <a:pt x="0" y="0"/>
                </a:moveTo>
                <a:lnTo>
                  <a:pt x="8180753" y="0"/>
                </a:lnTo>
                <a:lnTo>
                  <a:pt x="8180753" y="5601128"/>
                </a:lnTo>
                <a:lnTo>
                  <a:pt x="0" y="5601128"/>
                </a:lnTo>
                <a:lnTo>
                  <a:pt x="0" y="0"/>
                </a:lnTo>
                <a:close/>
              </a:path>
            </a:pathLst>
          </a:custGeom>
          <a:blipFill>
            <a:blip r:embed="rId6"/>
            <a:stretch>
              <a:fillRect l="-20117"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sp>
        <p:nvSpPr>
          <p:cNvPr name="Freeform 2" id="2"/>
          <p:cNvSpPr/>
          <p:nvPr/>
        </p:nvSpPr>
        <p:spPr>
          <a:xfrm flipH="false" flipV="false" rot="0">
            <a:off x="513035" y="413022"/>
            <a:ext cx="515665" cy="515665"/>
          </a:xfrm>
          <a:custGeom>
            <a:avLst/>
            <a:gdLst/>
            <a:ahLst/>
            <a:cxnLst/>
            <a:rect r="r" b="b" t="t" l="l"/>
            <a:pathLst>
              <a:path h="515665" w="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781370" y="3182065"/>
            <a:ext cx="640941" cy="642109"/>
          </a:xfrm>
          <a:custGeom>
            <a:avLst/>
            <a:gdLst/>
            <a:ahLst/>
            <a:cxnLst/>
            <a:rect r="r" b="b" t="t" l="l"/>
            <a:pathLst>
              <a:path h="642109" w="640941">
                <a:moveTo>
                  <a:pt x="0" y="0"/>
                </a:moveTo>
                <a:lnTo>
                  <a:pt x="640941" y="0"/>
                </a:lnTo>
                <a:lnTo>
                  <a:pt x="640941" y="642109"/>
                </a:lnTo>
                <a:lnTo>
                  <a:pt x="0" y="6421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388682" y="1427455"/>
            <a:ext cx="8580606" cy="5751886"/>
          </a:xfrm>
          <a:custGeom>
            <a:avLst/>
            <a:gdLst/>
            <a:ahLst/>
            <a:cxnLst/>
            <a:rect r="r" b="b" t="t" l="l"/>
            <a:pathLst>
              <a:path h="5751886" w="8580606">
                <a:moveTo>
                  <a:pt x="0" y="0"/>
                </a:moveTo>
                <a:lnTo>
                  <a:pt x="8580606" y="0"/>
                </a:lnTo>
                <a:lnTo>
                  <a:pt x="8580606" y="5751886"/>
                </a:lnTo>
                <a:lnTo>
                  <a:pt x="0" y="5751886"/>
                </a:lnTo>
                <a:lnTo>
                  <a:pt x="0" y="0"/>
                </a:lnTo>
                <a:close/>
              </a:path>
            </a:pathLst>
          </a:custGeom>
          <a:blipFill>
            <a:blip r:embed="rId6"/>
            <a:stretch>
              <a:fillRect l="-16580" t="0" r="0" b="0"/>
            </a:stretch>
          </a:blipFill>
        </p:spPr>
      </p:sp>
      <p:sp>
        <p:nvSpPr>
          <p:cNvPr name="TextBox 5" id="5"/>
          <p:cNvSpPr txBox="true"/>
          <p:nvPr/>
        </p:nvSpPr>
        <p:spPr>
          <a:xfrm rot="0">
            <a:off x="1507531" y="266042"/>
            <a:ext cx="13494627" cy="762000"/>
          </a:xfrm>
          <a:prstGeom prst="rect">
            <a:avLst/>
          </a:prstGeom>
        </p:spPr>
        <p:txBody>
          <a:bodyPr anchor="t" rtlCol="false" tIns="0" lIns="0" bIns="0" rIns="0">
            <a:spAutoFit/>
          </a:bodyPr>
          <a:lstStyle/>
          <a:p>
            <a:pPr algn="l">
              <a:lnSpc>
                <a:spcPts val="5645"/>
              </a:lnSpc>
            </a:pPr>
            <a:r>
              <a:rPr lang="en-US" sz="4704" b="true">
                <a:solidFill>
                  <a:srgbClr val="193378"/>
                </a:solidFill>
                <a:latin typeface="Poppins Bold"/>
                <a:ea typeface="Poppins Bold"/>
                <a:cs typeface="Poppins Bold"/>
                <a:sym typeface="Poppins Bold"/>
              </a:rPr>
              <a:t>DASHBOARD - SEGMENTASI RISIKO STROKE</a:t>
            </a:r>
          </a:p>
        </p:txBody>
      </p:sp>
      <p:sp>
        <p:nvSpPr>
          <p:cNvPr name="TextBox 6" id="6"/>
          <p:cNvSpPr txBox="true"/>
          <p:nvPr/>
        </p:nvSpPr>
        <p:spPr>
          <a:xfrm rot="0">
            <a:off x="892240" y="7842622"/>
            <a:ext cx="16209600" cy="2034540"/>
          </a:xfrm>
          <a:prstGeom prst="rect">
            <a:avLst/>
          </a:prstGeom>
        </p:spPr>
        <p:txBody>
          <a:bodyPr anchor="t" rtlCol="false" tIns="0" lIns="0" bIns="0" rIns="0">
            <a:spAutoFit/>
          </a:bodyPr>
          <a:lstStyle/>
          <a:p>
            <a:pPr algn="l" marL="388620" indent="-194310" lvl="1">
              <a:lnSpc>
                <a:spcPts val="3240"/>
              </a:lnSpc>
              <a:buFont typeface="Arial"/>
              <a:buChar char="•"/>
            </a:pPr>
            <a:r>
              <a:rPr lang="en-US" sz="1800">
                <a:solidFill>
                  <a:srgbClr val="193378"/>
                </a:solidFill>
                <a:latin typeface="Poppins"/>
                <a:ea typeface="Poppins"/>
                <a:cs typeface="Poppins"/>
                <a:sym typeface="Poppins"/>
              </a:rPr>
              <a:t>R</a:t>
            </a:r>
            <a:r>
              <a:rPr lang="en-US" sz="1800">
                <a:solidFill>
                  <a:srgbClr val="193378"/>
                </a:solidFill>
                <a:latin typeface="Poppins"/>
                <a:ea typeface="Poppins"/>
                <a:cs typeface="Poppins"/>
                <a:sym typeface="Poppins"/>
              </a:rPr>
              <a:t>i</a:t>
            </a:r>
            <a:r>
              <a:rPr lang="en-US" sz="1800">
                <a:solidFill>
                  <a:srgbClr val="193378"/>
                </a:solidFill>
                <a:latin typeface="Poppins"/>
                <a:ea typeface="Poppins"/>
                <a:cs typeface="Poppins"/>
                <a:sym typeface="Poppins"/>
              </a:rPr>
              <a:t>siko tertinggi ditemukan pada usia lanjut dengan hipertensi</a:t>
            </a:r>
          </a:p>
          <a:p>
            <a:pPr algn="l" marL="388620" indent="-194310" lvl="1">
              <a:lnSpc>
                <a:spcPts val="3240"/>
              </a:lnSpc>
              <a:buFont typeface="Arial"/>
              <a:buChar char="•"/>
            </a:pPr>
            <a:r>
              <a:rPr lang="en-US" sz="1800">
                <a:solidFill>
                  <a:srgbClr val="193378"/>
                </a:solidFill>
                <a:latin typeface="Poppins"/>
                <a:ea typeface="Poppins"/>
                <a:cs typeface="Poppins"/>
                <a:sym typeface="Poppins"/>
              </a:rPr>
              <a:t>Kombinasi hipertensi + penyakit jantung menunjukkan risiko sangat tinggi (≈80%)</a:t>
            </a:r>
          </a:p>
          <a:p>
            <a:pPr algn="l" marL="388620" indent="-194310" lvl="1">
              <a:lnSpc>
                <a:spcPts val="3240"/>
              </a:lnSpc>
              <a:buFont typeface="Arial"/>
              <a:buChar char="•"/>
            </a:pPr>
            <a:r>
              <a:rPr lang="en-US" sz="1800">
                <a:solidFill>
                  <a:srgbClr val="193378"/>
                </a:solidFill>
                <a:latin typeface="Poppins"/>
                <a:ea typeface="Poppins"/>
                <a:cs typeface="Poppins"/>
                <a:sym typeface="Poppins"/>
              </a:rPr>
              <a:t>Usia memiliki korelasi tertinggi terhadap kejadian stroke dibanding variabel lain</a:t>
            </a:r>
          </a:p>
          <a:p>
            <a:pPr algn="l" marL="388620" indent="-194310" lvl="1">
              <a:lnSpc>
                <a:spcPts val="3240"/>
              </a:lnSpc>
              <a:buFont typeface="Arial"/>
              <a:buChar char="•"/>
            </a:pPr>
            <a:r>
              <a:rPr lang="en-US" sz="1800">
                <a:solidFill>
                  <a:srgbClr val="193378"/>
                </a:solidFill>
                <a:latin typeface="Poppins"/>
                <a:ea typeface="Poppins"/>
                <a:cs typeface="Poppins"/>
                <a:sym typeface="Poppins"/>
              </a:rPr>
              <a:t>Risiko meningkat signifikan pada pasien dengan komorbiditas ganda</a:t>
            </a:r>
          </a:p>
          <a:p>
            <a:pPr algn="l">
              <a:lnSpc>
                <a:spcPts val="324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grpSp>
        <p:nvGrpSpPr>
          <p:cNvPr name="Group 2" id="2"/>
          <p:cNvGrpSpPr/>
          <p:nvPr/>
        </p:nvGrpSpPr>
        <p:grpSpPr>
          <a:xfrm rot="0">
            <a:off x="-362123" y="9258300"/>
            <a:ext cx="18934648" cy="1034344"/>
            <a:chOff x="0" y="0"/>
            <a:chExt cx="3896018" cy="212828"/>
          </a:xfrm>
        </p:grpSpPr>
        <p:sp>
          <p:nvSpPr>
            <p:cNvPr name="Freeform 3" id="3"/>
            <p:cNvSpPr/>
            <p:nvPr/>
          </p:nvSpPr>
          <p:spPr>
            <a:xfrm flipH="false" flipV="false" rot="0">
              <a:off x="0" y="0"/>
              <a:ext cx="3896018" cy="212828"/>
            </a:xfrm>
            <a:custGeom>
              <a:avLst/>
              <a:gdLst/>
              <a:ahLst/>
              <a:cxnLst/>
              <a:rect r="r" b="b" t="t" l="l"/>
              <a:pathLst>
                <a:path h="212828" w="3896018">
                  <a:moveTo>
                    <a:pt x="7986" y="0"/>
                  </a:moveTo>
                  <a:lnTo>
                    <a:pt x="3888032" y="0"/>
                  </a:lnTo>
                  <a:cubicBezTo>
                    <a:pt x="3892443" y="0"/>
                    <a:pt x="3896018" y="3575"/>
                    <a:pt x="3896018" y="7986"/>
                  </a:cubicBezTo>
                  <a:lnTo>
                    <a:pt x="3896018" y="204842"/>
                  </a:lnTo>
                  <a:cubicBezTo>
                    <a:pt x="3896018" y="209253"/>
                    <a:pt x="3892443" y="212828"/>
                    <a:pt x="3888032" y="212828"/>
                  </a:cubicBezTo>
                  <a:lnTo>
                    <a:pt x="7986" y="212828"/>
                  </a:lnTo>
                  <a:cubicBezTo>
                    <a:pt x="3575" y="212828"/>
                    <a:pt x="0" y="209253"/>
                    <a:pt x="0" y="204842"/>
                  </a:cubicBezTo>
                  <a:lnTo>
                    <a:pt x="0" y="7986"/>
                  </a:lnTo>
                  <a:cubicBezTo>
                    <a:pt x="0" y="3575"/>
                    <a:pt x="3575" y="0"/>
                    <a:pt x="7986" y="0"/>
                  </a:cubicBezTo>
                  <a:close/>
                </a:path>
              </a:pathLst>
            </a:custGeom>
            <a:solidFill>
              <a:srgbClr val="649EC6"/>
            </a:solidFill>
          </p:spPr>
        </p:sp>
        <p:sp>
          <p:nvSpPr>
            <p:cNvPr name="TextBox 4" id="4"/>
            <p:cNvSpPr txBox="true"/>
            <p:nvPr/>
          </p:nvSpPr>
          <p:spPr>
            <a:xfrm>
              <a:off x="0" y="-38100"/>
              <a:ext cx="3896018" cy="2509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66071" y="221254"/>
            <a:ext cx="515665" cy="515665"/>
          </a:xfrm>
          <a:custGeom>
            <a:avLst/>
            <a:gdLst/>
            <a:ahLst/>
            <a:cxnLst/>
            <a:rect r="r" b="b" t="t" l="l"/>
            <a:pathLst>
              <a:path h="515665" w="515665">
                <a:moveTo>
                  <a:pt x="0" y="0"/>
                </a:moveTo>
                <a:lnTo>
                  <a:pt x="515665" y="0"/>
                </a:lnTo>
                <a:lnTo>
                  <a:pt x="515665" y="515665"/>
                </a:lnTo>
                <a:lnTo>
                  <a:pt x="0" y="515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523904" y="1028700"/>
            <a:ext cx="7115906" cy="7484532"/>
            <a:chOff x="0" y="0"/>
            <a:chExt cx="1069836" cy="1125257"/>
          </a:xfrm>
        </p:grpSpPr>
        <p:sp>
          <p:nvSpPr>
            <p:cNvPr name="Freeform 7" id="7"/>
            <p:cNvSpPr/>
            <p:nvPr/>
          </p:nvSpPr>
          <p:spPr>
            <a:xfrm flipH="false" flipV="false" rot="0">
              <a:off x="0" y="0"/>
              <a:ext cx="1069836" cy="1125257"/>
            </a:xfrm>
            <a:custGeom>
              <a:avLst/>
              <a:gdLst/>
              <a:ahLst/>
              <a:cxnLst/>
              <a:rect r="r" b="b" t="t" l="l"/>
              <a:pathLst>
                <a:path h="1125257" w="1069836">
                  <a:moveTo>
                    <a:pt x="13056" y="0"/>
                  </a:moveTo>
                  <a:lnTo>
                    <a:pt x="1056781" y="0"/>
                  </a:lnTo>
                  <a:cubicBezTo>
                    <a:pt x="1060243" y="0"/>
                    <a:pt x="1063564" y="1376"/>
                    <a:pt x="1066012" y="3824"/>
                  </a:cubicBezTo>
                  <a:cubicBezTo>
                    <a:pt x="1068461" y="6272"/>
                    <a:pt x="1069836" y="9593"/>
                    <a:pt x="1069836" y="13056"/>
                  </a:cubicBezTo>
                  <a:lnTo>
                    <a:pt x="1069836" y="1112201"/>
                  </a:lnTo>
                  <a:cubicBezTo>
                    <a:pt x="1069836" y="1119412"/>
                    <a:pt x="1063991" y="1125257"/>
                    <a:pt x="1056781" y="1125257"/>
                  </a:cubicBezTo>
                  <a:lnTo>
                    <a:pt x="13056" y="1125257"/>
                  </a:lnTo>
                  <a:cubicBezTo>
                    <a:pt x="9593" y="1125257"/>
                    <a:pt x="6272" y="1123881"/>
                    <a:pt x="3824" y="1121433"/>
                  </a:cubicBezTo>
                  <a:cubicBezTo>
                    <a:pt x="1376" y="1118985"/>
                    <a:pt x="0" y="1115664"/>
                    <a:pt x="0" y="1112201"/>
                  </a:cubicBezTo>
                  <a:lnTo>
                    <a:pt x="0" y="13056"/>
                  </a:lnTo>
                  <a:cubicBezTo>
                    <a:pt x="0" y="9593"/>
                    <a:pt x="1376" y="6272"/>
                    <a:pt x="3824" y="3824"/>
                  </a:cubicBezTo>
                  <a:cubicBezTo>
                    <a:pt x="6272" y="1376"/>
                    <a:pt x="9593" y="0"/>
                    <a:pt x="13056" y="0"/>
                  </a:cubicBezTo>
                  <a:close/>
                </a:path>
              </a:pathLst>
            </a:custGeom>
            <a:blipFill>
              <a:blip r:embed="rId4"/>
              <a:stretch>
                <a:fillRect l="-28934" t="0" r="-28934" b="0"/>
              </a:stretch>
            </a:blipFill>
          </p:spPr>
        </p:sp>
      </p:grpSp>
      <p:grpSp>
        <p:nvGrpSpPr>
          <p:cNvPr name="Group 8" id="8"/>
          <p:cNvGrpSpPr/>
          <p:nvPr/>
        </p:nvGrpSpPr>
        <p:grpSpPr>
          <a:xfrm rot="0">
            <a:off x="9867268" y="3157482"/>
            <a:ext cx="627107" cy="6271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2A2B"/>
            </a:solidFill>
          </p:spPr>
        </p:sp>
        <p:sp>
          <p:nvSpPr>
            <p:cNvPr name="TextBox 10" id="10"/>
            <p:cNvSpPr txBox="true"/>
            <p:nvPr/>
          </p:nvSpPr>
          <p:spPr>
            <a:xfrm>
              <a:off x="76200" y="-9525"/>
              <a:ext cx="660400" cy="746125"/>
            </a:xfrm>
            <a:prstGeom prst="rect">
              <a:avLst/>
            </a:prstGeom>
          </p:spPr>
          <p:txBody>
            <a:bodyPr anchor="ctr" rtlCol="false" tIns="31830" lIns="31830" bIns="31830" rIns="31830"/>
            <a:lstStyle/>
            <a:p>
              <a:pPr algn="ctr">
                <a:lnSpc>
                  <a:spcPts val="2239"/>
                </a:lnSpc>
              </a:pPr>
            </a:p>
          </p:txBody>
        </p:sp>
      </p:grpSp>
      <p:sp>
        <p:nvSpPr>
          <p:cNvPr name="Freeform 11" id="11"/>
          <p:cNvSpPr/>
          <p:nvPr/>
        </p:nvSpPr>
        <p:spPr>
          <a:xfrm flipH="false" flipV="false" rot="0">
            <a:off x="10029864" y="3320077"/>
            <a:ext cx="301916" cy="301916"/>
          </a:xfrm>
          <a:custGeom>
            <a:avLst/>
            <a:gdLst/>
            <a:ahLst/>
            <a:cxnLst/>
            <a:rect r="r" b="b" t="t" l="l"/>
            <a:pathLst>
              <a:path h="301916" w="301916">
                <a:moveTo>
                  <a:pt x="0" y="0"/>
                </a:moveTo>
                <a:lnTo>
                  <a:pt x="301915" y="0"/>
                </a:lnTo>
                <a:lnTo>
                  <a:pt x="301915" y="301916"/>
                </a:lnTo>
                <a:lnTo>
                  <a:pt x="0" y="3019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8151127" y="784544"/>
            <a:ext cx="6580374" cy="866776"/>
          </a:xfrm>
          <a:prstGeom prst="rect">
            <a:avLst/>
          </a:prstGeom>
        </p:spPr>
        <p:txBody>
          <a:bodyPr anchor="t" rtlCol="false" tIns="0" lIns="0" bIns="0" rIns="0">
            <a:spAutoFit/>
          </a:bodyPr>
          <a:lstStyle/>
          <a:p>
            <a:pPr algn="l">
              <a:lnSpc>
                <a:spcPts val="6000"/>
              </a:lnSpc>
            </a:pPr>
            <a:r>
              <a:rPr lang="en-US" sz="6000" b="true">
                <a:solidFill>
                  <a:srgbClr val="193378"/>
                </a:solidFill>
                <a:latin typeface="Poppins Bold"/>
                <a:ea typeface="Poppins Bold"/>
                <a:cs typeface="Poppins Bold"/>
                <a:sym typeface="Poppins Bold"/>
              </a:rPr>
              <a:t>Insight</a:t>
            </a:r>
          </a:p>
        </p:txBody>
      </p:sp>
      <p:sp>
        <p:nvSpPr>
          <p:cNvPr name="TextBox 13" id="13"/>
          <p:cNvSpPr txBox="true"/>
          <p:nvPr/>
        </p:nvSpPr>
        <p:spPr>
          <a:xfrm rot="0">
            <a:off x="8063667" y="1692890"/>
            <a:ext cx="10224333" cy="3187700"/>
          </a:xfrm>
          <a:prstGeom prst="rect">
            <a:avLst/>
          </a:prstGeom>
        </p:spPr>
        <p:txBody>
          <a:bodyPr anchor="t" rtlCol="false" tIns="0" lIns="0" bIns="0" rIns="0">
            <a:spAutoFit/>
          </a:bodyPr>
          <a:lstStyle/>
          <a:p>
            <a:pPr algn="l" marL="431802" indent="-215901" lvl="1">
              <a:lnSpc>
                <a:spcPts val="2800"/>
              </a:lnSpc>
              <a:buAutoNum type="arabicPeriod" startAt="1"/>
            </a:pPr>
            <a:r>
              <a:rPr lang="en-US" sz="2000">
                <a:solidFill>
                  <a:srgbClr val="193378"/>
                </a:solidFill>
                <a:latin typeface="Poppins"/>
                <a:ea typeface="Poppins"/>
                <a:cs typeface="Poppins"/>
                <a:sym typeface="Poppins"/>
              </a:rPr>
              <a:t>Risiko stroke meningkat signifikan pada usia menengah hingga lanjut.</a:t>
            </a:r>
          </a:p>
          <a:p>
            <a:pPr algn="l" marL="431802" indent="-215901" lvl="1">
              <a:lnSpc>
                <a:spcPts val="2800"/>
              </a:lnSpc>
              <a:buAutoNum type="arabicPeriod" startAt="1"/>
            </a:pPr>
            <a:r>
              <a:rPr lang="en-US" sz="2000">
                <a:solidFill>
                  <a:srgbClr val="193378"/>
                </a:solidFill>
                <a:latin typeface="Poppins"/>
                <a:ea typeface="Poppins"/>
                <a:cs typeface="Poppins"/>
                <a:sym typeface="Poppins"/>
              </a:rPr>
              <a:t>Penyakit jantung dan hipertensi merupakan faktor klinis utama yang meningkatkan risiko stroke.</a:t>
            </a:r>
          </a:p>
          <a:p>
            <a:pPr algn="l" marL="431802" indent="-215901" lvl="1">
              <a:lnSpc>
                <a:spcPts val="2800"/>
              </a:lnSpc>
              <a:buAutoNum type="arabicPeriod" startAt="1"/>
            </a:pPr>
            <a:r>
              <a:rPr lang="en-US" sz="2000">
                <a:solidFill>
                  <a:srgbClr val="193378"/>
                </a:solidFill>
                <a:latin typeface="Poppins"/>
                <a:ea typeface="Poppins"/>
                <a:cs typeface="Poppins"/>
                <a:sym typeface="Poppins"/>
              </a:rPr>
              <a:t>Kombinasi hipertensi dan penyakit jantung menunjukkan risiko tertinggi.</a:t>
            </a:r>
          </a:p>
          <a:p>
            <a:pPr algn="l" marL="431802" indent="-215901" lvl="1">
              <a:lnSpc>
                <a:spcPts val="2800"/>
              </a:lnSpc>
              <a:buAutoNum type="arabicPeriod" startAt="1"/>
            </a:pPr>
            <a:r>
              <a:rPr lang="en-US" sz="2000">
                <a:solidFill>
                  <a:srgbClr val="193378"/>
                </a:solidFill>
                <a:latin typeface="Poppins"/>
                <a:ea typeface="Poppins"/>
                <a:cs typeface="Poppins"/>
                <a:sym typeface="Poppins"/>
              </a:rPr>
              <a:t>Kadar glukosa tinggi berkorelasi dengan peningkatan probabilitas stroke.</a:t>
            </a:r>
          </a:p>
          <a:p>
            <a:pPr algn="l" marL="431802" indent="-215901" lvl="1">
              <a:lnSpc>
                <a:spcPts val="2800"/>
              </a:lnSpc>
              <a:buAutoNum type="arabicPeriod" startAt="1"/>
            </a:pPr>
            <a:r>
              <a:rPr lang="en-US" sz="2000">
                <a:solidFill>
                  <a:srgbClr val="193378"/>
                </a:solidFill>
                <a:latin typeface="Poppins"/>
                <a:ea typeface="Poppins"/>
                <a:cs typeface="Poppins"/>
                <a:sym typeface="Poppins"/>
              </a:rPr>
              <a:t>BMI overweight/obese dan riwayat merokok memperkuat risiko, meskipun tidak sekuat faktor usia dan komorbid.</a:t>
            </a:r>
          </a:p>
          <a:p>
            <a:pPr algn="l" marL="431802" indent="-215901" lvl="1">
              <a:lnSpc>
                <a:spcPts val="2800"/>
              </a:lnSpc>
              <a:buAutoNum type="arabicPeriod" startAt="1"/>
            </a:pPr>
            <a:r>
              <a:rPr lang="en-US" sz="2000">
                <a:solidFill>
                  <a:srgbClr val="193378"/>
                </a:solidFill>
                <a:latin typeface="Poppins"/>
                <a:ea typeface="Poppins"/>
                <a:cs typeface="Poppins"/>
                <a:sym typeface="Poppins"/>
              </a:rPr>
              <a:t>Kasus stroke lebih banyak ditemukan pada populasi urban dibanding rural.</a:t>
            </a:r>
          </a:p>
          <a:p>
            <a:pPr algn="l">
              <a:lnSpc>
                <a:spcPts val="2800"/>
              </a:lnSpc>
            </a:pPr>
          </a:p>
        </p:txBody>
      </p:sp>
      <p:sp>
        <p:nvSpPr>
          <p:cNvPr name="Freeform 14" id="14"/>
          <p:cNvSpPr/>
          <p:nvPr/>
        </p:nvSpPr>
        <p:spPr>
          <a:xfrm flipH="false" flipV="false" rot="0">
            <a:off x="16938829" y="552011"/>
            <a:ext cx="640941" cy="642109"/>
          </a:xfrm>
          <a:custGeom>
            <a:avLst/>
            <a:gdLst/>
            <a:ahLst/>
            <a:cxnLst/>
            <a:rect r="r" b="b" t="t" l="l"/>
            <a:pathLst>
              <a:path h="642109" w="640941">
                <a:moveTo>
                  <a:pt x="0" y="0"/>
                </a:moveTo>
                <a:lnTo>
                  <a:pt x="640942" y="0"/>
                </a:lnTo>
                <a:lnTo>
                  <a:pt x="640942" y="642109"/>
                </a:lnTo>
                <a:lnTo>
                  <a:pt x="0" y="6421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7639810" y="8513232"/>
            <a:ext cx="640941" cy="642109"/>
          </a:xfrm>
          <a:custGeom>
            <a:avLst/>
            <a:gdLst/>
            <a:ahLst/>
            <a:cxnLst/>
            <a:rect r="r" b="b" t="t" l="l"/>
            <a:pathLst>
              <a:path h="642109" w="640941">
                <a:moveTo>
                  <a:pt x="0" y="0"/>
                </a:moveTo>
                <a:lnTo>
                  <a:pt x="640941" y="0"/>
                </a:lnTo>
                <a:lnTo>
                  <a:pt x="640941" y="642108"/>
                </a:lnTo>
                <a:lnTo>
                  <a:pt x="0" y="6421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8151127" y="4818591"/>
            <a:ext cx="6580374" cy="866776"/>
          </a:xfrm>
          <a:prstGeom prst="rect">
            <a:avLst/>
          </a:prstGeom>
        </p:spPr>
        <p:txBody>
          <a:bodyPr anchor="t" rtlCol="false" tIns="0" lIns="0" bIns="0" rIns="0">
            <a:spAutoFit/>
          </a:bodyPr>
          <a:lstStyle/>
          <a:p>
            <a:pPr algn="l">
              <a:lnSpc>
                <a:spcPts val="6000"/>
              </a:lnSpc>
            </a:pPr>
            <a:r>
              <a:rPr lang="en-US" sz="6000" b="true">
                <a:solidFill>
                  <a:srgbClr val="193378"/>
                </a:solidFill>
                <a:latin typeface="Poppins Bold"/>
                <a:ea typeface="Poppins Bold"/>
                <a:cs typeface="Poppins Bold"/>
                <a:sym typeface="Poppins Bold"/>
              </a:rPr>
              <a:t>Rekomendasi</a:t>
            </a:r>
          </a:p>
        </p:txBody>
      </p:sp>
      <p:sp>
        <p:nvSpPr>
          <p:cNvPr name="TextBox 17" id="17"/>
          <p:cNvSpPr txBox="true"/>
          <p:nvPr/>
        </p:nvSpPr>
        <p:spPr>
          <a:xfrm rot="0">
            <a:off x="7960280" y="5648324"/>
            <a:ext cx="10224333" cy="2835275"/>
          </a:xfrm>
          <a:prstGeom prst="rect">
            <a:avLst/>
          </a:prstGeom>
        </p:spPr>
        <p:txBody>
          <a:bodyPr anchor="t" rtlCol="false" tIns="0" lIns="0" bIns="0" rIns="0">
            <a:spAutoFit/>
          </a:bodyPr>
          <a:lstStyle/>
          <a:p>
            <a:pPr algn="l" marL="431802" indent="-215901" lvl="1">
              <a:lnSpc>
                <a:spcPts val="2800"/>
              </a:lnSpc>
              <a:buAutoNum type="arabicPeriod" startAt="1"/>
            </a:pPr>
            <a:r>
              <a:rPr lang="en-US" sz="2000">
                <a:solidFill>
                  <a:srgbClr val="193378"/>
                </a:solidFill>
                <a:latin typeface="Poppins"/>
                <a:ea typeface="Poppins"/>
                <a:cs typeface="Poppins"/>
                <a:sym typeface="Poppins"/>
              </a:rPr>
              <a:t>Fokus pemeriksaan rutin untuk pasien usia di atas 50 tahun</a:t>
            </a:r>
          </a:p>
          <a:p>
            <a:pPr algn="l" marL="431802" indent="-215901" lvl="1">
              <a:lnSpc>
                <a:spcPts val="2800"/>
              </a:lnSpc>
              <a:buAutoNum type="arabicPeriod" startAt="1"/>
            </a:pPr>
            <a:r>
              <a:rPr lang="en-US" sz="2000">
                <a:solidFill>
                  <a:srgbClr val="193378"/>
                </a:solidFill>
                <a:latin typeface="Poppins"/>
                <a:ea typeface="Poppins"/>
                <a:cs typeface="Poppins"/>
                <a:sym typeface="Poppins"/>
              </a:rPr>
              <a:t>Pantau lebih ketat pasien yang memiliki lebih dari satu penyakit (misalnya hipertensi dan penyakit jantung)</a:t>
            </a:r>
          </a:p>
          <a:p>
            <a:pPr algn="l" marL="431802" indent="-215901" lvl="1">
              <a:lnSpc>
                <a:spcPts val="2800"/>
              </a:lnSpc>
              <a:buAutoNum type="arabicPeriod" startAt="1"/>
            </a:pPr>
            <a:r>
              <a:rPr lang="en-US" sz="2000">
                <a:solidFill>
                  <a:srgbClr val="193378"/>
                </a:solidFill>
                <a:latin typeface="Poppins"/>
                <a:ea typeface="Poppins"/>
                <a:cs typeface="Poppins"/>
                <a:sym typeface="Poppins"/>
              </a:rPr>
              <a:t>Dorong kontrol gula darah secara rutin untuk mencegah risiko stroke</a:t>
            </a:r>
          </a:p>
          <a:p>
            <a:pPr algn="l" marL="431802" indent="-215901" lvl="1">
              <a:lnSpc>
                <a:spcPts val="2800"/>
              </a:lnSpc>
              <a:buAutoNum type="arabicPeriod" startAt="1"/>
            </a:pPr>
            <a:r>
              <a:rPr lang="en-US" sz="2000">
                <a:solidFill>
                  <a:srgbClr val="193378"/>
                </a:solidFill>
                <a:latin typeface="Poppins"/>
                <a:ea typeface="Poppins"/>
                <a:cs typeface="Poppins"/>
                <a:sym typeface="Poppins"/>
              </a:rPr>
              <a:t>Tingkatkan edukasi tentang pola hidup sehat (berhenti merokok, jaga berat badan, aktif bergerak)</a:t>
            </a:r>
          </a:p>
          <a:p>
            <a:pPr algn="l" marL="431802" indent="-215901" lvl="1">
              <a:lnSpc>
                <a:spcPts val="2800"/>
              </a:lnSpc>
              <a:buAutoNum type="arabicPeriod" startAt="1"/>
            </a:pPr>
            <a:r>
              <a:rPr lang="en-US" sz="2000">
                <a:solidFill>
                  <a:srgbClr val="193378"/>
                </a:solidFill>
                <a:latin typeface="Poppins"/>
                <a:ea typeface="Poppins"/>
                <a:cs typeface="Poppins"/>
                <a:sym typeface="Poppins"/>
              </a:rPr>
              <a:t>Perkuat program pencegahan stroke di wilayah perkotaan</a:t>
            </a:r>
          </a:p>
          <a:p>
            <a:pPr algn="l">
              <a:lnSpc>
                <a:spcPts val="280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AECF1"/>
        </a:solidFill>
      </p:bgPr>
    </p:bg>
    <p:spTree>
      <p:nvGrpSpPr>
        <p:cNvPr id="1" name=""/>
        <p:cNvGrpSpPr/>
        <p:nvPr/>
      </p:nvGrpSpPr>
      <p:grpSpPr>
        <a:xfrm>
          <a:off x="0" y="0"/>
          <a:ext cx="0" cy="0"/>
          <a:chOff x="0" y="0"/>
          <a:chExt cx="0" cy="0"/>
        </a:xfrm>
      </p:grpSpPr>
      <p:sp>
        <p:nvSpPr>
          <p:cNvPr name="AutoShape 2" id="2"/>
          <p:cNvSpPr/>
          <p:nvPr/>
        </p:nvSpPr>
        <p:spPr>
          <a:xfrm rot="0">
            <a:off x="517634" y="2391385"/>
            <a:ext cx="9382206" cy="7000906"/>
          </a:xfrm>
          <a:prstGeom prst="rect">
            <a:avLst/>
          </a:prstGeom>
          <a:solidFill>
            <a:srgbClr val="145887"/>
          </a:solidFill>
        </p:spPr>
      </p:sp>
      <p:sp>
        <p:nvSpPr>
          <p:cNvPr name="Freeform 3" id="3"/>
          <p:cNvSpPr/>
          <p:nvPr/>
        </p:nvSpPr>
        <p:spPr>
          <a:xfrm flipH="false" flipV="false" rot="0">
            <a:off x="517634" y="4114800"/>
            <a:ext cx="9382206" cy="5277491"/>
          </a:xfrm>
          <a:custGeom>
            <a:avLst/>
            <a:gdLst/>
            <a:ahLst/>
            <a:cxnLst/>
            <a:rect r="r" b="b" t="t" l="l"/>
            <a:pathLst>
              <a:path h="5277491" w="9382206">
                <a:moveTo>
                  <a:pt x="0" y="0"/>
                </a:moveTo>
                <a:lnTo>
                  <a:pt x="9382206" y="0"/>
                </a:lnTo>
                <a:lnTo>
                  <a:pt x="9382206" y="5277491"/>
                </a:lnTo>
                <a:lnTo>
                  <a:pt x="0" y="5277491"/>
                </a:lnTo>
                <a:lnTo>
                  <a:pt x="0" y="0"/>
                </a:lnTo>
                <a:close/>
              </a:path>
            </a:pathLst>
          </a:custGeom>
          <a:blipFill>
            <a:blip r:embed="rId2"/>
            <a:stretch>
              <a:fillRect l="0" t="0" r="0" b="0"/>
            </a:stretch>
          </a:blipFill>
        </p:spPr>
      </p:sp>
      <p:sp>
        <p:nvSpPr>
          <p:cNvPr name="TextBox 4" id="4"/>
          <p:cNvSpPr txBox="true"/>
          <p:nvPr/>
        </p:nvSpPr>
        <p:spPr>
          <a:xfrm rot="0">
            <a:off x="2509492" y="350553"/>
            <a:ext cx="13269016" cy="1222944"/>
          </a:xfrm>
          <a:prstGeom prst="rect">
            <a:avLst/>
          </a:prstGeom>
        </p:spPr>
        <p:txBody>
          <a:bodyPr anchor="t" rtlCol="false" tIns="0" lIns="0" bIns="0" rIns="0">
            <a:spAutoFit/>
          </a:bodyPr>
          <a:lstStyle/>
          <a:p>
            <a:pPr algn="ctr" marL="0" indent="0" lvl="0">
              <a:lnSpc>
                <a:spcPts val="9359"/>
              </a:lnSpc>
            </a:pPr>
            <a:r>
              <a:rPr lang="en-US" b="true" sz="7199">
                <a:solidFill>
                  <a:srgbClr val="193378"/>
                </a:solidFill>
                <a:latin typeface="Poppins Bold"/>
                <a:ea typeface="Poppins Bold"/>
                <a:cs typeface="Poppins Bold"/>
                <a:sym typeface="Poppins Bold"/>
              </a:rPr>
              <a:t>My Previous Project</a:t>
            </a:r>
          </a:p>
        </p:txBody>
      </p:sp>
      <p:sp>
        <p:nvSpPr>
          <p:cNvPr name="TextBox 5" id="5"/>
          <p:cNvSpPr txBox="true"/>
          <p:nvPr/>
        </p:nvSpPr>
        <p:spPr>
          <a:xfrm rot="0">
            <a:off x="717766" y="2628471"/>
            <a:ext cx="8981941" cy="1226501"/>
          </a:xfrm>
          <a:prstGeom prst="rect">
            <a:avLst/>
          </a:prstGeom>
        </p:spPr>
        <p:txBody>
          <a:bodyPr anchor="t" rtlCol="false" tIns="0" lIns="0" bIns="0" rIns="0">
            <a:spAutoFit/>
          </a:bodyPr>
          <a:lstStyle/>
          <a:p>
            <a:pPr algn="ctr" marL="0" indent="0" lvl="0">
              <a:lnSpc>
                <a:spcPts val="4840"/>
              </a:lnSpc>
            </a:pPr>
            <a:r>
              <a:rPr lang="en-US" b="true" sz="3457" spc="207">
                <a:solidFill>
                  <a:srgbClr val="FFFFFF"/>
                </a:solidFill>
                <a:latin typeface="Poppins Bold"/>
                <a:ea typeface="Poppins Bold"/>
                <a:cs typeface="Poppins Bold"/>
                <a:sym typeface="Poppins Bold"/>
              </a:rPr>
              <a:t>Transac</a:t>
            </a:r>
            <a:r>
              <a:rPr lang="en-US" b="true" sz="3457" spc="207">
                <a:solidFill>
                  <a:srgbClr val="FFFFFF"/>
                </a:solidFill>
                <a:latin typeface="Poppins Bold"/>
                <a:ea typeface="Poppins Bold"/>
                <a:cs typeface="Poppins Bold"/>
                <a:sym typeface="Poppins Bold"/>
              </a:rPr>
              <a:t>tion Effectiveness &amp; Revenue Analysis – Amazon Sales</a:t>
            </a:r>
          </a:p>
        </p:txBody>
      </p:sp>
      <p:grpSp>
        <p:nvGrpSpPr>
          <p:cNvPr name="Group 6" id="6"/>
          <p:cNvGrpSpPr/>
          <p:nvPr/>
        </p:nvGrpSpPr>
        <p:grpSpPr>
          <a:xfrm rot="0">
            <a:off x="10439299" y="2604801"/>
            <a:ext cx="6820001" cy="4304605"/>
            <a:chOff x="0" y="0"/>
            <a:chExt cx="9093335" cy="5739473"/>
          </a:xfrm>
        </p:grpSpPr>
        <p:sp>
          <p:nvSpPr>
            <p:cNvPr name="TextBox 7" id="7"/>
            <p:cNvSpPr txBox="true"/>
            <p:nvPr/>
          </p:nvSpPr>
          <p:spPr>
            <a:xfrm rot="0">
              <a:off x="0" y="76200"/>
              <a:ext cx="4745675" cy="426931"/>
            </a:xfrm>
            <a:prstGeom prst="rect">
              <a:avLst/>
            </a:prstGeom>
          </p:spPr>
          <p:txBody>
            <a:bodyPr anchor="t" rtlCol="false" tIns="0" lIns="0" bIns="0" rIns="0">
              <a:spAutoFit/>
            </a:bodyPr>
            <a:lstStyle/>
            <a:p>
              <a:pPr algn="l">
                <a:lnSpc>
                  <a:spcPts val="2177"/>
                </a:lnSpc>
              </a:pPr>
              <a:r>
                <a:rPr lang="en-US" b="true" sz="2502" spc="-137">
                  <a:solidFill>
                    <a:srgbClr val="193378"/>
                  </a:solidFill>
                  <a:latin typeface="Aileron Bold"/>
                  <a:ea typeface="Aileron Bold"/>
                  <a:cs typeface="Aileron Bold"/>
                  <a:sym typeface="Aileron Bold"/>
                </a:rPr>
                <a:t>DESKRIPSI</a:t>
              </a:r>
            </a:p>
          </p:txBody>
        </p:sp>
        <p:sp>
          <p:nvSpPr>
            <p:cNvPr name="TextBox 8" id="8"/>
            <p:cNvSpPr txBox="true"/>
            <p:nvPr/>
          </p:nvSpPr>
          <p:spPr>
            <a:xfrm rot="0">
              <a:off x="0" y="732719"/>
              <a:ext cx="9093335" cy="5006755"/>
            </a:xfrm>
            <a:prstGeom prst="rect">
              <a:avLst/>
            </a:prstGeom>
          </p:spPr>
          <p:txBody>
            <a:bodyPr anchor="t" rtlCol="false" tIns="0" lIns="0" bIns="0" rIns="0">
              <a:spAutoFit/>
            </a:bodyPr>
            <a:lstStyle/>
            <a:p>
              <a:pPr algn="just" marL="385976" indent="-192988" lvl="1">
                <a:lnSpc>
                  <a:spcPts val="2502"/>
                </a:lnSpc>
                <a:buFont typeface="Arial"/>
                <a:buChar char="•"/>
              </a:pPr>
              <a:r>
                <a:rPr lang="en-US" sz="1787">
                  <a:solidFill>
                    <a:srgbClr val="193378"/>
                  </a:solidFill>
                  <a:latin typeface="Aileron"/>
                  <a:ea typeface="Aileron"/>
                  <a:cs typeface="Aileron"/>
                  <a:sym typeface="Aileron"/>
                </a:rPr>
                <a:t>Menganalisis data transaksi dan membuat KPI (Cancel Rate &amp; Pending Rate).</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Membangun dashboard interaktif untuk memantau performa pendapatan dan status transaksi.</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Mengidentifikasi potensi kebocoran pendapatan yang disebabkan oleh tingginya transaksi batal dan tertunda.</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Memberikan rekomendasi berbasis data untuk meningkatkan completion rate</a:t>
              </a:r>
              <a:r>
                <a:rPr lang="en-US" sz="1787">
                  <a:solidFill>
                    <a:srgbClr val="193378"/>
                  </a:solidFill>
                  <a:latin typeface="Aileron"/>
                  <a:ea typeface="Aileron"/>
                  <a:cs typeface="Aileron"/>
                  <a:sym typeface="Aileron"/>
                </a:rPr>
                <a:t> da</a:t>
              </a:r>
              <a:r>
                <a:rPr lang="en-US" sz="1787">
                  <a:solidFill>
                    <a:srgbClr val="193378"/>
                  </a:solidFill>
                  <a:latin typeface="Aileron"/>
                  <a:ea typeface="Aileron"/>
                  <a:cs typeface="Aileron"/>
                  <a:sym typeface="Aileron"/>
                </a:rPr>
                <a:t>n </a:t>
              </a:r>
              <a:r>
                <a:rPr lang="en-US" sz="1787">
                  <a:solidFill>
                    <a:srgbClr val="193378"/>
                  </a:solidFill>
                  <a:latin typeface="Aileron"/>
                  <a:ea typeface="Aileron"/>
                  <a:cs typeface="Aileron"/>
                  <a:sym typeface="Aileron"/>
                </a:rPr>
                <a:t>efi</a:t>
              </a:r>
              <a:r>
                <a:rPr lang="en-US" sz="1787">
                  <a:solidFill>
                    <a:srgbClr val="193378"/>
                  </a:solidFill>
                  <a:latin typeface="Aileron"/>
                  <a:ea typeface="Aileron"/>
                  <a:cs typeface="Aileron"/>
                  <a:sym typeface="Aileron"/>
                </a:rPr>
                <a:t>siensi operasional.</a:t>
              </a:r>
            </a:p>
            <a:p>
              <a:pPr algn="just">
                <a:lnSpc>
                  <a:spcPts val="2502"/>
                </a:lnSpc>
              </a:pPr>
            </a:p>
            <a:p>
              <a:pPr algn="just">
                <a:lnSpc>
                  <a:spcPts val="2502"/>
                </a:lnSpc>
              </a:pPr>
              <a:r>
                <a:rPr lang="en-US" b="true" sz="1787">
                  <a:solidFill>
                    <a:srgbClr val="193378"/>
                  </a:solidFill>
                  <a:latin typeface="Aileron Bold"/>
                  <a:ea typeface="Aileron Bold"/>
                  <a:cs typeface="Aileron Bold"/>
                  <a:sym typeface="Aileron Bold"/>
                </a:rPr>
                <a:t>Tools: Tableau, Excel</a:t>
              </a:r>
            </a:p>
            <a:p>
              <a:pPr algn="just">
                <a:lnSpc>
                  <a:spcPts val="2502"/>
                </a:lnSpc>
              </a:pPr>
              <a:r>
                <a:rPr lang="en-US" b="true" sz="1787">
                  <a:solidFill>
                    <a:srgbClr val="193378"/>
                  </a:solidFill>
                  <a:latin typeface="Aileron Bold"/>
                  <a:ea typeface="Aileron Bold"/>
                  <a:cs typeface="Aileron Bold"/>
                  <a:sym typeface="Aileron Bold"/>
                </a:rPr>
                <a:t>Link: </a:t>
              </a:r>
              <a:r>
                <a:rPr lang="en-US" b="true" sz="1787" u="sng">
                  <a:solidFill>
                    <a:srgbClr val="193378"/>
                  </a:solidFill>
                  <a:latin typeface="Aileron Bold"/>
                  <a:ea typeface="Aileron Bold"/>
                  <a:cs typeface="Aileron Bold"/>
                  <a:sym typeface="Aileron Bold"/>
                  <a:hlinkClick r:id="rId3" tooltip="https://www.canva.com/design/DAHA8fIr_xQ/2QSzs66gNVvO_uWfUGr0Iw/edit?utm_content=DAHA8fIr_xQ&amp;utm_campaign=designshare&amp;utm_medium=link2&amp;utm_source=sharebutton"/>
                </a:rPr>
                <a:t>Klik Disini</a:t>
              </a:r>
            </a:p>
            <a:p>
              <a:pPr algn="just">
                <a:lnSpc>
                  <a:spcPts val="2502"/>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grpSp>
        <p:nvGrpSpPr>
          <p:cNvPr name="Group 2" id="2"/>
          <p:cNvGrpSpPr/>
          <p:nvPr/>
        </p:nvGrpSpPr>
        <p:grpSpPr>
          <a:xfrm rot="0">
            <a:off x="-362123" y="9258300"/>
            <a:ext cx="18934648" cy="1034344"/>
            <a:chOff x="0" y="0"/>
            <a:chExt cx="3896018" cy="212828"/>
          </a:xfrm>
        </p:grpSpPr>
        <p:sp>
          <p:nvSpPr>
            <p:cNvPr name="Freeform 3" id="3"/>
            <p:cNvSpPr/>
            <p:nvPr/>
          </p:nvSpPr>
          <p:spPr>
            <a:xfrm flipH="false" flipV="false" rot="0">
              <a:off x="0" y="0"/>
              <a:ext cx="3896018" cy="212828"/>
            </a:xfrm>
            <a:custGeom>
              <a:avLst/>
              <a:gdLst/>
              <a:ahLst/>
              <a:cxnLst/>
              <a:rect r="r" b="b" t="t" l="l"/>
              <a:pathLst>
                <a:path h="212828" w="3896018">
                  <a:moveTo>
                    <a:pt x="7986" y="0"/>
                  </a:moveTo>
                  <a:lnTo>
                    <a:pt x="3888032" y="0"/>
                  </a:lnTo>
                  <a:cubicBezTo>
                    <a:pt x="3892443" y="0"/>
                    <a:pt x="3896018" y="3575"/>
                    <a:pt x="3896018" y="7986"/>
                  </a:cubicBezTo>
                  <a:lnTo>
                    <a:pt x="3896018" y="204842"/>
                  </a:lnTo>
                  <a:cubicBezTo>
                    <a:pt x="3896018" y="209253"/>
                    <a:pt x="3892443" y="212828"/>
                    <a:pt x="3888032" y="212828"/>
                  </a:cubicBezTo>
                  <a:lnTo>
                    <a:pt x="7986" y="212828"/>
                  </a:lnTo>
                  <a:cubicBezTo>
                    <a:pt x="3575" y="212828"/>
                    <a:pt x="0" y="209253"/>
                    <a:pt x="0" y="204842"/>
                  </a:cubicBezTo>
                  <a:lnTo>
                    <a:pt x="0" y="7986"/>
                  </a:lnTo>
                  <a:cubicBezTo>
                    <a:pt x="0" y="3575"/>
                    <a:pt x="3575" y="0"/>
                    <a:pt x="7986" y="0"/>
                  </a:cubicBezTo>
                  <a:close/>
                </a:path>
              </a:pathLst>
            </a:custGeom>
            <a:solidFill>
              <a:srgbClr val="649EC6"/>
            </a:solidFill>
          </p:spPr>
        </p:sp>
        <p:sp>
          <p:nvSpPr>
            <p:cNvPr name="TextBox 4" id="4"/>
            <p:cNvSpPr txBox="true"/>
            <p:nvPr/>
          </p:nvSpPr>
          <p:spPr>
            <a:xfrm>
              <a:off x="0" y="-38100"/>
              <a:ext cx="3896018" cy="25092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1051672"/>
            <a:ext cx="515665" cy="515665"/>
          </a:xfrm>
          <a:custGeom>
            <a:avLst/>
            <a:gdLst/>
            <a:ahLst/>
            <a:cxnLst/>
            <a:rect r="r" b="b" t="t" l="l"/>
            <a:pathLst>
              <a:path h="515665" w="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655063" y="105644"/>
            <a:ext cx="2219455" cy="708665"/>
          </a:xfrm>
          <a:custGeom>
            <a:avLst/>
            <a:gdLst/>
            <a:ahLst/>
            <a:cxnLst/>
            <a:rect r="r" b="b" t="t" l="l"/>
            <a:pathLst>
              <a:path h="708665" w="2219455">
                <a:moveTo>
                  <a:pt x="0" y="0"/>
                </a:moveTo>
                <a:lnTo>
                  <a:pt x="2219456" y="0"/>
                </a:lnTo>
                <a:lnTo>
                  <a:pt x="2219456" y="708665"/>
                </a:lnTo>
                <a:lnTo>
                  <a:pt x="0" y="708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27516" y="-108746"/>
            <a:ext cx="1256216" cy="1137446"/>
          </a:xfrm>
          <a:custGeom>
            <a:avLst/>
            <a:gdLst/>
            <a:ahLst/>
            <a:cxnLst/>
            <a:rect r="r" b="b" t="t" l="l"/>
            <a:pathLst>
              <a:path h="1137446" w="1256216">
                <a:moveTo>
                  <a:pt x="0" y="0"/>
                </a:moveTo>
                <a:lnTo>
                  <a:pt x="1256216" y="0"/>
                </a:lnTo>
                <a:lnTo>
                  <a:pt x="1256216" y="1137446"/>
                </a:lnTo>
                <a:lnTo>
                  <a:pt x="0" y="11374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2141200" y="1028700"/>
            <a:ext cx="6464187" cy="8229600"/>
            <a:chOff x="0" y="0"/>
            <a:chExt cx="870020" cy="1107629"/>
          </a:xfrm>
        </p:grpSpPr>
        <p:sp>
          <p:nvSpPr>
            <p:cNvPr name="Freeform 9" id="9"/>
            <p:cNvSpPr/>
            <p:nvPr/>
          </p:nvSpPr>
          <p:spPr>
            <a:xfrm flipH="false" flipV="false" rot="0">
              <a:off x="0" y="0"/>
              <a:ext cx="870020" cy="1107629"/>
            </a:xfrm>
            <a:custGeom>
              <a:avLst/>
              <a:gdLst/>
              <a:ahLst/>
              <a:cxnLst/>
              <a:rect r="r" b="b" t="t" l="l"/>
              <a:pathLst>
                <a:path h="1107629" w="870020">
                  <a:moveTo>
                    <a:pt x="17965" y="0"/>
                  </a:moveTo>
                  <a:lnTo>
                    <a:pt x="852055" y="0"/>
                  </a:lnTo>
                  <a:cubicBezTo>
                    <a:pt x="861977" y="0"/>
                    <a:pt x="870020" y="8043"/>
                    <a:pt x="870020" y="17965"/>
                  </a:cubicBezTo>
                  <a:lnTo>
                    <a:pt x="870020" y="1089664"/>
                  </a:lnTo>
                  <a:cubicBezTo>
                    <a:pt x="870020" y="1094428"/>
                    <a:pt x="868128" y="1098998"/>
                    <a:pt x="864759" y="1102367"/>
                  </a:cubicBezTo>
                  <a:cubicBezTo>
                    <a:pt x="861389" y="1105736"/>
                    <a:pt x="856820" y="1107629"/>
                    <a:pt x="852055" y="1107629"/>
                  </a:cubicBezTo>
                  <a:lnTo>
                    <a:pt x="17965" y="1107629"/>
                  </a:lnTo>
                  <a:cubicBezTo>
                    <a:pt x="8043" y="1107629"/>
                    <a:pt x="0" y="1099585"/>
                    <a:pt x="0" y="1089664"/>
                  </a:cubicBezTo>
                  <a:lnTo>
                    <a:pt x="0" y="17965"/>
                  </a:lnTo>
                  <a:cubicBezTo>
                    <a:pt x="0" y="8043"/>
                    <a:pt x="8043" y="0"/>
                    <a:pt x="17965" y="0"/>
                  </a:cubicBezTo>
                  <a:close/>
                </a:path>
              </a:pathLst>
            </a:custGeom>
            <a:blipFill>
              <a:blip r:embed="rId8"/>
              <a:stretch>
                <a:fillRect l="-45363" t="0" r="-45363" b="0"/>
              </a:stretch>
            </a:blipFill>
          </p:spPr>
        </p:sp>
      </p:grpSp>
      <p:grpSp>
        <p:nvGrpSpPr>
          <p:cNvPr name="Group 10" id="10"/>
          <p:cNvGrpSpPr/>
          <p:nvPr/>
        </p:nvGrpSpPr>
        <p:grpSpPr>
          <a:xfrm rot="0">
            <a:off x="8308297" y="5403528"/>
            <a:ext cx="3386968" cy="3854772"/>
            <a:chOff x="0" y="0"/>
            <a:chExt cx="870020" cy="990186"/>
          </a:xfrm>
        </p:grpSpPr>
        <p:sp>
          <p:nvSpPr>
            <p:cNvPr name="Freeform 11" id="11"/>
            <p:cNvSpPr/>
            <p:nvPr/>
          </p:nvSpPr>
          <p:spPr>
            <a:xfrm flipH="false" flipV="false" rot="0">
              <a:off x="0" y="0"/>
              <a:ext cx="870020" cy="990186"/>
            </a:xfrm>
            <a:custGeom>
              <a:avLst/>
              <a:gdLst/>
              <a:ahLst/>
              <a:cxnLst/>
              <a:rect r="r" b="b" t="t" l="l"/>
              <a:pathLst>
                <a:path h="990186" w="870020">
                  <a:moveTo>
                    <a:pt x="34287" y="0"/>
                  </a:moveTo>
                  <a:lnTo>
                    <a:pt x="835733" y="0"/>
                  </a:lnTo>
                  <a:cubicBezTo>
                    <a:pt x="844827" y="0"/>
                    <a:pt x="853548" y="3612"/>
                    <a:pt x="859978" y="10042"/>
                  </a:cubicBezTo>
                  <a:cubicBezTo>
                    <a:pt x="866408" y="16472"/>
                    <a:pt x="870020" y="25193"/>
                    <a:pt x="870020" y="34287"/>
                  </a:cubicBezTo>
                  <a:lnTo>
                    <a:pt x="870020" y="955899"/>
                  </a:lnTo>
                  <a:cubicBezTo>
                    <a:pt x="870020" y="974836"/>
                    <a:pt x="854670" y="990186"/>
                    <a:pt x="835733" y="990186"/>
                  </a:cubicBezTo>
                  <a:lnTo>
                    <a:pt x="34287" y="990186"/>
                  </a:lnTo>
                  <a:cubicBezTo>
                    <a:pt x="25193" y="990186"/>
                    <a:pt x="16472" y="986574"/>
                    <a:pt x="10042" y="980144"/>
                  </a:cubicBezTo>
                  <a:cubicBezTo>
                    <a:pt x="3612" y="973714"/>
                    <a:pt x="0" y="964993"/>
                    <a:pt x="0" y="955899"/>
                  </a:cubicBezTo>
                  <a:lnTo>
                    <a:pt x="0" y="34287"/>
                  </a:lnTo>
                  <a:cubicBezTo>
                    <a:pt x="0" y="25193"/>
                    <a:pt x="3612" y="16472"/>
                    <a:pt x="10042" y="10042"/>
                  </a:cubicBezTo>
                  <a:cubicBezTo>
                    <a:pt x="16472" y="3612"/>
                    <a:pt x="25193" y="0"/>
                    <a:pt x="34287" y="0"/>
                  </a:cubicBezTo>
                  <a:close/>
                </a:path>
              </a:pathLst>
            </a:custGeom>
            <a:blipFill>
              <a:blip r:embed="rId9"/>
              <a:stretch>
                <a:fillRect l="-35252" t="0" r="-35252" b="0"/>
              </a:stretch>
            </a:blipFill>
          </p:spPr>
        </p:sp>
      </p:grpSp>
      <p:grpSp>
        <p:nvGrpSpPr>
          <p:cNvPr name="Group 12" id="12"/>
          <p:cNvGrpSpPr/>
          <p:nvPr/>
        </p:nvGrpSpPr>
        <p:grpSpPr>
          <a:xfrm rot="0">
            <a:off x="8308297" y="1028700"/>
            <a:ext cx="3386968" cy="3917628"/>
            <a:chOff x="0" y="0"/>
            <a:chExt cx="870020" cy="1006333"/>
          </a:xfrm>
        </p:grpSpPr>
        <p:sp>
          <p:nvSpPr>
            <p:cNvPr name="Freeform 13" id="13"/>
            <p:cNvSpPr/>
            <p:nvPr/>
          </p:nvSpPr>
          <p:spPr>
            <a:xfrm flipH="false" flipV="false" rot="0">
              <a:off x="0" y="0"/>
              <a:ext cx="870020" cy="1006333"/>
            </a:xfrm>
            <a:custGeom>
              <a:avLst/>
              <a:gdLst/>
              <a:ahLst/>
              <a:cxnLst/>
              <a:rect r="r" b="b" t="t" l="l"/>
              <a:pathLst>
                <a:path h="1006333" w="870020">
                  <a:moveTo>
                    <a:pt x="34287" y="0"/>
                  </a:moveTo>
                  <a:lnTo>
                    <a:pt x="835733" y="0"/>
                  </a:lnTo>
                  <a:cubicBezTo>
                    <a:pt x="844827" y="0"/>
                    <a:pt x="853548" y="3612"/>
                    <a:pt x="859978" y="10042"/>
                  </a:cubicBezTo>
                  <a:cubicBezTo>
                    <a:pt x="866408" y="16472"/>
                    <a:pt x="870020" y="25193"/>
                    <a:pt x="870020" y="34287"/>
                  </a:cubicBezTo>
                  <a:lnTo>
                    <a:pt x="870020" y="972046"/>
                  </a:lnTo>
                  <a:cubicBezTo>
                    <a:pt x="870020" y="981139"/>
                    <a:pt x="866408" y="989860"/>
                    <a:pt x="859978" y="996290"/>
                  </a:cubicBezTo>
                  <a:cubicBezTo>
                    <a:pt x="853548" y="1002720"/>
                    <a:pt x="844827" y="1006333"/>
                    <a:pt x="835733" y="1006333"/>
                  </a:cubicBezTo>
                  <a:lnTo>
                    <a:pt x="34287" y="1006333"/>
                  </a:lnTo>
                  <a:cubicBezTo>
                    <a:pt x="25193" y="1006333"/>
                    <a:pt x="16472" y="1002720"/>
                    <a:pt x="10042" y="996290"/>
                  </a:cubicBezTo>
                  <a:cubicBezTo>
                    <a:pt x="3612" y="989860"/>
                    <a:pt x="0" y="981139"/>
                    <a:pt x="0" y="972046"/>
                  </a:cubicBezTo>
                  <a:lnTo>
                    <a:pt x="0" y="34287"/>
                  </a:lnTo>
                  <a:cubicBezTo>
                    <a:pt x="0" y="25193"/>
                    <a:pt x="3612" y="16472"/>
                    <a:pt x="10042" y="10042"/>
                  </a:cubicBezTo>
                  <a:cubicBezTo>
                    <a:pt x="16472" y="3612"/>
                    <a:pt x="25193" y="0"/>
                    <a:pt x="34287" y="0"/>
                  </a:cubicBezTo>
                  <a:close/>
                </a:path>
              </a:pathLst>
            </a:custGeom>
            <a:blipFill>
              <a:blip r:embed="rId10"/>
              <a:stretch>
                <a:fillRect l="-36805" t="0" r="-36805" b="0"/>
              </a:stretch>
            </a:blipFill>
          </p:spPr>
        </p:sp>
      </p:grpSp>
      <p:grpSp>
        <p:nvGrpSpPr>
          <p:cNvPr name="Group 14" id="14"/>
          <p:cNvGrpSpPr/>
          <p:nvPr/>
        </p:nvGrpSpPr>
        <p:grpSpPr>
          <a:xfrm rot="0">
            <a:off x="1656877" y="6606394"/>
            <a:ext cx="5196878" cy="2083229"/>
            <a:chOff x="0" y="0"/>
            <a:chExt cx="1368725" cy="548669"/>
          </a:xfrm>
        </p:grpSpPr>
        <p:sp>
          <p:nvSpPr>
            <p:cNvPr name="Freeform 15" id="15"/>
            <p:cNvSpPr/>
            <p:nvPr/>
          </p:nvSpPr>
          <p:spPr>
            <a:xfrm flipH="false" flipV="false" rot="0">
              <a:off x="0" y="0"/>
              <a:ext cx="1368725" cy="548669"/>
            </a:xfrm>
            <a:custGeom>
              <a:avLst/>
              <a:gdLst/>
              <a:ahLst/>
              <a:cxnLst/>
              <a:rect r="r" b="b" t="t" l="l"/>
              <a:pathLst>
                <a:path h="548669" w="1368725">
                  <a:moveTo>
                    <a:pt x="31284" y="0"/>
                  </a:moveTo>
                  <a:lnTo>
                    <a:pt x="1337441" y="0"/>
                  </a:lnTo>
                  <a:cubicBezTo>
                    <a:pt x="1354719" y="0"/>
                    <a:pt x="1368725" y="14006"/>
                    <a:pt x="1368725" y="31284"/>
                  </a:cubicBezTo>
                  <a:lnTo>
                    <a:pt x="1368725" y="517385"/>
                  </a:lnTo>
                  <a:cubicBezTo>
                    <a:pt x="1368725" y="534663"/>
                    <a:pt x="1354719" y="548669"/>
                    <a:pt x="1337441" y="548669"/>
                  </a:cubicBezTo>
                  <a:lnTo>
                    <a:pt x="31284" y="548669"/>
                  </a:lnTo>
                  <a:cubicBezTo>
                    <a:pt x="14006" y="548669"/>
                    <a:pt x="0" y="534663"/>
                    <a:pt x="0" y="517385"/>
                  </a:cubicBezTo>
                  <a:lnTo>
                    <a:pt x="0" y="31284"/>
                  </a:lnTo>
                  <a:cubicBezTo>
                    <a:pt x="0" y="14006"/>
                    <a:pt x="14006" y="0"/>
                    <a:pt x="31284" y="0"/>
                  </a:cubicBezTo>
                  <a:close/>
                </a:path>
              </a:pathLst>
            </a:custGeom>
            <a:solidFill>
              <a:srgbClr val="649EC6"/>
            </a:solidFill>
            <a:ln w="38100" cap="rnd">
              <a:solidFill>
                <a:srgbClr val="000000"/>
              </a:solidFill>
              <a:prstDash val="solid"/>
              <a:round/>
            </a:ln>
          </p:spPr>
        </p:sp>
        <p:sp>
          <p:nvSpPr>
            <p:cNvPr name="TextBox 16" id="16"/>
            <p:cNvSpPr txBox="true"/>
            <p:nvPr/>
          </p:nvSpPr>
          <p:spPr>
            <a:xfrm>
              <a:off x="0" y="-19050"/>
              <a:ext cx="1368725" cy="567719"/>
            </a:xfrm>
            <a:prstGeom prst="rect">
              <a:avLst/>
            </a:prstGeom>
          </p:spPr>
          <p:txBody>
            <a:bodyPr anchor="ctr" rtlCol="false" tIns="50800" lIns="50800" bIns="50800" rIns="50800"/>
            <a:lstStyle/>
            <a:p>
              <a:pPr algn="ctr">
                <a:lnSpc>
                  <a:spcPts val="2160"/>
                </a:lnSpc>
              </a:pPr>
            </a:p>
          </p:txBody>
        </p:sp>
      </p:grpSp>
      <p:sp>
        <p:nvSpPr>
          <p:cNvPr name="Freeform 17" id="17"/>
          <p:cNvSpPr/>
          <p:nvPr/>
        </p:nvSpPr>
        <p:spPr>
          <a:xfrm flipH="false" flipV="false" rot="0">
            <a:off x="2043109" y="6975830"/>
            <a:ext cx="399476" cy="399476"/>
          </a:xfrm>
          <a:custGeom>
            <a:avLst/>
            <a:gdLst/>
            <a:ahLst/>
            <a:cxnLst/>
            <a:rect r="r" b="b" t="t" l="l"/>
            <a:pathLst>
              <a:path h="399476" w="399476">
                <a:moveTo>
                  <a:pt x="0" y="0"/>
                </a:moveTo>
                <a:lnTo>
                  <a:pt x="399476" y="0"/>
                </a:lnTo>
                <a:lnTo>
                  <a:pt x="399476" y="399476"/>
                </a:lnTo>
                <a:lnTo>
                  <a:pt x="0" y="3994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2043109" y="7648008"/>
            <a:ext cx="387181" cy="387181"/>
          </a:xfrm>
          <a:custGeom>
            <a:avLst/>
            <a:gdLst/>
            <a:ahLst/>
            <a:cxnLst/>
            <a:rect r="r" b="b" t="t" l="l"/>
            <a:pathLst>
              <a:path h="387181" w="387181">
                <a:moveTo>
                  <a:pt x="0" y="0"/>
                </a:moveTo>
                <a:lnTo>
                  <a:pt x="387181" y="0"/>
                </a:lnTo>
                <a:lnTo>
                  <a:pt x="387181" y="387182"/>
                </a:lnTo>
                <a:lnTo>
                  <a:pt x="0" y="3871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9" id="19"/>
          <p:cNvSpPr txBox="true"/>
          <p:nvPr/>
        </p:nvSpPr>
        <p:spPr>
          <a:xfrm rot="0">
            <a:off x="1544365" y="2576473"/>
            <a:ext cx="5608991" cy="3009900"/>
          </a:xfrm>
          <a:prstGeom prst="rect">
            <a:avLst/>
          </a:prstGeom>
        </p:spPr>
        <p:txBody>
          <a:bodyPr anchor="t" rtlCol="false" tIns="0" lIns="0" bIns="0" rIns="0">
            <a:spAutoFit/>
          </a:bodyPr>
          <a:lstStyle/>
          <a:p>
            <a:pPr algn="l">
              <a:lnSpc>
                <a:spcPts val="11519"/>
              </a:lnSpc>
            </a:pPr>
            <a:r>
              <a:rPr lang="en-US" sz="9599" b="true">
                <a:solidFill>
                  <a:srgbClr val="193378"/>
                </a:solidFill>
                <a:latin typeface="Poppins Bold"/>
                <a:ea typeface="Poppins Bold"/>
                <a:cs typeface="Poppins Bold"/>
                <a:sym typeface="Poppins Bold"/>
              </a:rPr>
              <a:t>Thank </a:t>
            </a:r>
          </a:p>
          <a:p>
            <a:pPr algn="l">
              <a:lnSpc>
                <a:spcPts val="11519"/>
              </a:lnSpc>
            </a:pPr>
            <a:r>
              <a:rPr lang="en-US" b="true" sz="9599">
                <a:solidFill>
                  <a:srgbClr val="193378"/>
                </a:solidFill>
                <a:latin typeface="Poppins Bold"/>
                <a:ea typeface="Poppins Bold"/>
                <a:cs typeface="Poppins Bold"/>
                <a:sym typeface="Poppins Bold"/>
              </a:rPr>
              <a:t>You</a:t>
            </a:r>
          </a:p>
        </p:txBody>
      </p:sp>
      <p:sp>
        <p:nvSpPr>
          <p:cNvPr name="TextBox 20" id="20"/>
          <p:cNvSpPr txBox="true"/>
          <p:nvPr/>
        </p:nvSpPr>
        <p:spPr>
          <a:xfrm rot="0">
            <a:off x="2770179" y="6915536"/>
            <a:ext cx="3462415" cy="396240"/>
          </a:xfrm>
          <a:prstGeom prst="rect">
            <a:avLst/>
          </a:prstGeom>
        </p:spPr>
        <p:txBody>
          <a:bodyPr anchor="t" rtlCol="false" tIns="0" lIns="0" bIns="0" rIns="0">
            <a:spAutoFit/>
          </a:bodyPr>
          <a:lstStyle/>
          <a:p>
            <a:pPr algn="l">
              <a:lnSpc>
                <a:spcPts val="3240"/>
              </a:lnSpc>
            </a:pPr>
            <a:r>
              <a:rPr lang="en-US" sz="1800">
                <a:solidFill>
                  <a:srgbClr val="193378"/>
                </a:solidFill>
                <a:latin typeface="Poppins"/>
                <a:ea typeface="Poppins"/>
                <a:cs typeface="Poppins"/>
                <a:sym typeface="Poppins"/>
              </a:rPr>
              <a:t>amandamerzha@gmail.com</a:t>
            </a:r>
          </a:p>
        </p:txBody>
      </p:sp>
      <p:sp>
        <p:nvSpPr>
          <p:cNvPr name="TextBox 21" id="21"/>
          <p:cNvSpPr txBox="true"/>
          <p:nvPr/>
        </p:nvSpPr>
        <p:spPr>
          <a:xfrm rot="0">
            <a:off x="2770179" y="7581566"/>
            <a:ext cx="3157363" cy="396240"/>
          </a:xfrm>
          <a:prstGeom prst="rect">
            <a:avLst/>
          </a:prstGeom>
        </p:spPr>
        <p:txBody>
          <a:bodyPr anchor="t" rtlCol="false" tIns="0" lIns="0" bIns="0" rIns="0">
            <a:spAutoFit/>
          </a:bodyPr>
          <a:lstStyle/>
          <a:p>
            <a:pPr algn="l">
              <a:lnSpc>
                <a:spcPts val="3240"/>
              </a:lnSpc>
            </a:pPr>
            <a:r>
              <a:rPr lang="en-US" sz="1800">
                <a:solidFill>
                  <a:srgbClr val="193378"/>
                </a:solidFill>
                <a:latin typeface="Poppins"/>
                <a:ea typeface="Poppins"/>
                <a:cs typeface="Poppins"/>
                <a:sym typeface="Poppins"/>
              </a:rPr>
              <a:t>Jakarta, Indonesia</a:t>
            </a:r>
          </a:p>
        </p:txBody>
      </p:sp>
      <p:sp>
        <p:nvSpPr>
          <p:cNvPr name="Freeform 22" id="22"/>
          <p:cNvSpPr/>
          <p:nvPr/>
        </p:nvSpPr>
        <p:spPr>
          <a:xfrm flipH="false" flipV="false" rot="0">
            <a:off x="6882403" y="1790031"/>
            <a:ext cx="640941" cy="642109"/>
          </a:xfrm>
          <a:custGeom>
            <a:avLst/>
            <a:gdLst/>
            <a:ahLst/>
            <a:cxnLst/>
            <a:rect r="r" b="b" t="t" l="l"/>
            <a:pathLst>
              <a:path h="642109" w="640941">
                <a:moveTo>
                  <a:pt x="0" y="0"/>
                </a:moveTo>
                <a:lnTo>
                  <a:pt x="640941" y="0"/>
                </a:lnTo>
                <a:lnTo>
                  <a:pt x="640941" y="642109"/>
                </a:lnTo>
                <a:lnTo>
                  <a:pt x="0" y="64210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3" id="23"/>
          <p:cNvSpPr/>
          <p:nvPr/>
        </p:nvSpPr>
        <p:spPr>
          <a:xfrm flipH="false" flipV="false" rot="0">
            <a:off x="708229" y="6090194"/>
            <a:ext cx="640941" cy="642109"/>
          </a:xfrm>
          <a:custGeom>
            <a:avLst/>
            <a:gdLst/>
            <a:ahLst/>
            <a:cxnLst/>
            <a:rect r="r" b="b" t="t" l="l"/>
            <a:pathLst>
              <a:path h="642109" w="640941">
                <a:moveTo>
                  <a:pt x="0" y="0"/>
                </a:moveTo>
                <a:lnTo>
                  <a:pt x="640942" y="0"/>
                </a:lnTo>
                <a:lnTo>
                  <a:pt x="640942" y="642108"/>
                </a:lnTo>
                <a:lnTo>
                  <a:pt x="0" y="64210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AECF1"/>
        </a:solidFill>
      </p:bgPr>
    </p:bg>
    <p:spTree>
      <p:nvGrpSpPr>
        <p:cNvPr id="1" name=""/>
        <p:cNvGrpSpPr/>
        <p:nvPr/>
      </p:nvGrpSpPr>
      <p:grpSpPr>
        <a:xfrm>
          <a:off x="0" y="0"/>
          <a:ext cx="0" cy="0"/>
          <a:chOff x="0" y="0"/>
          <a:chExt cx="0" cy="0"/>
        </a:xfrm>
      </p:grpSpPr>
      <p:sp>
        <p:nvSpPr>
          <p:cNvPr name="AutoShape 2" id="2"/>
          <p:cNvSpPr/>
          <p:nvPr/>
        </p:nvSpPr>
        <p:spPr>
          <a:xfrm rot="0">
            <a:off x="517634" y="2391385"/>
            <a:ext cx="9382206" cy="7110815"/>
          </a:xfrm>
          <a:prstGeom prst="rect">
            <a:avLst/>
          </a:prstGeom>
          <a:solidFill>
            <a:srgbClr val="145887"/>
          </a:solidFill>
        </p:spPr>
      </p:sp>
      <p:sp>
        <p:nvSpPr>
          <p:cNvPr name="TextBox 3" id="3"/>
          <p:cNvSpPr txBox="true"/>
          <p:nvPr/>
        </p:nvSpPr>
        <p:spPr>
          <a:xfrm rot="0">
            <a:off x="767359" y="2488863"/>
            <a:ext cx="8981941" cy="2445569"/>
          </a:xfrm>
          <a:prstGeom prst="rect">
            <a:avLst/>
          </a:prstGeom>
        </p:spPr>
        <p:txBody>
          <a:bodyPr anchor="t" rtlCol="false" tIns="0" lIns="0" bIns="0" rIns="0">
            <a:spAutoFit/>
          </a:bodyPr>
          <a:lstStyle/>
          <a:p>
            <a:pPr algn="ctr" marL="0" indent="0" lvl="0">
              <a:lnSpc>
                <a:spcPts val="4840"/>
              </a:lnSpc>
            </a:pPr>
            <a:r>
              <a:rPr lang="en-US" b="true" sz="3457" spc="207">
                <a:solidFill>
                  <a:srgbClr val="FFFFFF"/>
                </a:solidFill>
                <a:latin typeface="Poppins Bold"/>
                <a:ea typeface="Poppins Bold"/>
                <a:cs typeface="Poppins Bold"/>
                <a:sym typeface="Poppins Bold"/>
              </a:rPr>
              <a:t>Heal</a:t>
            </a:r>
            <a:r>
              <a:rPr lang="en-US" b="true" sz="3457" spc="207">
                <a:solidFill>
                  <a:srgbClr val="FFFFFF"/>
                </a:solidFill>
                <a:latin typeface="Poppins Bold"/>
                <a:ea typeface="Poppins Bold"/>
                <a:cs typeface="Poppins Bold"/>
                <a:sym typeface="Poppins Bold"/>
              </a:rPr>
              <a:t>thcare Cost Analysis Dashboard - Medical Cost Personal Dataset</a:t>
            </a:r>
          </a:p>
          <a:p>
            <a:pPr algn="ctr" marL="0" indent="0" lvl="0">
              <a:lnSpc>
                <a:spcPts val="4840"/>
              </a:lnSpc>
            </a:pPr>
          </a:p>
        </p:txBody>
      </p:sp>
      <p:sp>
        <p:nvSpPr>
          <p:cNvPr name="Freeform 4" id="4"/>
          <p:cNvSpPr/>
          <p:nvPr/>
        </p:nvSpPr>
        <p:spPr>
          <a:xfrm flipH="false" flipV="false" rot="0">
            <a:off x="517634" y="4555583"/>
            <a:ext cx="9382206" cy="5277491"/>
          </a:xfrm>
          <a:custGeom>
            <a:avLst/>
            <a:gdLst/>
            <a:ahLst/>
            <a:cxnLst/>
            <a:rect r="r" b="b" t="t" l="l"/>
            <a:pathLst>
              <a:path h="5277491" w="9382206">
                <a:moveTo>
                  <a:pt x="0" y="0"/>
                </a:moveTo>
                <a:lnTo>
                  <a:pt x="9382206" y="0"/>
                </a:lnTo>
                <a:lnTo>
                  <a:pt x="9382206" y="5277491"/>
                </a:lnTo>
                <a:lnTo>
                  <a:pt x="0" y="5277491"/>
                </a:lnTo>
                <a:lnTo>
                  <a:pt x="0" y="0"/>
                </a:lnTo>
                <a:close/>
              </a:path>
            </a:pathLst>
          </a:custGeom>
          <a:blipFill>
            <a:blip r:embed="rId2"/>
            <a:stretch>
              <a:fillRect l="0" t="0" r="0" b="0"/>
            </a:stretch>
          </a:blipFill>
        </p:spPr>
      </p:sp>
      <p:sp>
        <p:nvSpPr>
          <p:cNvPr name="TextBox 5" id="5"/>
          <p:cNvSpPr txBox="true"/>
          <p:nvPr/>
        </p:nvSpPr>
        <p:spPr>
          <a:xfrm rot="0">
            <a:off x="2509492" y="350553"/>
            <a:ext cx="13269016" cy="1222944"/>
          </a:xfrm>
          <a:prstGeom prst="rect">
            <a:avLst/>
          </a:prstGeom>
        </p:spPr>
        <p:txBody>
          <a:bodyPr anchor="t" rtlCol="false" tIns="0" lIns="0" bIns="0" rIns="0">
            <a:spAutoFit/>
          </a:bodyPr>
          <a:lstStyle/>
          <a:p>
            <a:pPr algn="ctr" marL="0" indent="0" lvl="0">
              <a:lnSpc>
                <a:spcPts val="9359"/>
              </a:lnSpc>
            </a:pPr>
            <a:r>
              <a:rPr lang="en-US" b="true" sz="7199">
                <a:solidFill>
                  <a:srgbClr val="193378"/>
                </a:solidFill>
                <a:latin typeface="Poppins Bold"/>
                <a:ea typeface="Poppins Bold"/>
                <a:cs typeface="Poppins Bold"/>
                <a:sym typeface="Poppins Bold"/>
              </a:rPr>
              <a:t>My Previous Project</a:t>
            </a:r>
          </a:p>
        </p:txBody>
      </p:sp>
      <p:grpSp>
        <p:nvGrpSpPr>
          <p:cNvPr name="Group 6" id="6"/>
          <p:cNvGrpSpPr/>
          <p:nvPr/>
        </p:nvGrpSpPr>
        <p:grpSpPr>
          <a:xfrm rot="0">
            <a:off x="10439299" y="2604801"/>
            <a:ext cx="6820001" cy="4933255"/>
            <a:chOff x="0" y="0"/>
            <a:chExt cx="9093335" cy="6577673"/>
          </a:xfrm>
        </p:grpSpPr>
        <p:sp>
          <p:nvSpPr>
            <p:cNvPr name="TextBox 7" id="7"/>
            <p:cNvSpPr txBox="true"/>
            <p:nvPr/>
          </p:nvSpPr>
          <p:spPr>
            <a:xfrm rot="0">
              <a:off x="0" y="76200"/>
              <a:ext cx="4745675" cy="426931"/>
            </a:xfrm>
            <a:prstGeom prst="rect">
              <a:avLst/>
            </a:prstGeom>
          </p:spPr>
          <p:txBody>
            <a:bodyPr anchor="t" rtlCol="false" tIns="0" lIns="0" bIns="0" rIns="0">
              <a:spAutoFit/>
            </a:bodyPr>
            <a:lstStyle/>
            <a:p>
              <a:pPr algn="l">
                <a:lnSpc>
                  <a:spcPts val="2177"/>
                </a:lnSpc>
              </a:pPr>
              <a:r>
                <a:rPr lang="en-US" b="true" sz="2502" spc="-137">
                  <a:solidFill>
                    <a:srgbClr val="193378"/>
                  </a:solidFill>
                  <a:latin typeface="Aileron Bold"/>
                  <a:ea typeface="Aileron Bold"/>
                  <a:cs typeface="Aileron Bold"/>
                  <a:sym typeface="Aileron Bold"/>
                </a:rPr>
                <a:t>DESKRIPSI</a:t>
              </a:r>
            </a:p>
          </p:txBody>
        </p:sp>
        <p:sp>
          <p:nvSpPr>
            <p:cNvPr name="TextBox 8" id="8"/>
            <p:cNvSpPr txBox="true"/>
            <p:nvPr/>
          </p:nvSpPr>
          <p:spPr>
            <a:xfrm rot="0">
              <a:off x="0" y="732719"/>
              <a:ext cx="9093335" cy="5844955"/>
            </a:xfrm>
            <a:prstGeom prst="rect">
              <a:avLst/>
            </a:prstGeom>
          </p:spPr>
          <p:txBody>
            <a:bodyPr anchor="t" rtlCol="false" tIns="0" lIns="0" bIns="0" rIns="0">
              <a:spAutoFit/>
            </a:bodyPr>
            <a:lstStyle/>
            <a:p>
              <a:pPr algn="just" marL="385976" indent="-192988" lvl="1">
                <a:lnSpc>
                  <a:spcPts val="2502"/>
                </a:lnSpc>
                <a:buFont typeface="Arial"/>
                <a:buChar char="•"/>
              </a:pPr>
              <a:r>
                <a:rPr lang="en-US" sz="1787">
                  <a:solidFill>
                    <a:srgbClr val="193378"/>
                  </a:solidFill>
                  <a:latin typeface="Aileron"/>
                  <a:ea typeface="Aileron"/>
                  <a:cs typeface="Aileron"/>
                  <a:sym typeface="Aileron"/>
                </a:rPr>
                <a:t>Membersihkan dan mentransformasi dataset asuransi menggunakan Python (Pandas).</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Melakukan Exploratory Data Analysis (EDA) untuk menganalisis pola biaya berdasarkan usia, BMI, dan status merokok.</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Mengembangkan fitur segmentasi serta menghitung metrik untuk perbandingan biaya.</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Membangun dashboard interaktif menggunakan Tableau untuk memvisualisasikan faktor pendorong biaya kesehatan.</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Menghasilkan insight yang mengidentifikasi kebiasaan merokok dan BMI tinggi sebagai kontributor utama peningkatan biaya.</a:t>
              </a:r>
            </a:p>
            <a:p>
              <a:pPr algn="just">
                <a:lnSpc>
                  <a:spcPts val="2502"/>
                </a:lnSpc>
              </a:pPr>
            </a:p>
            <a:p>
              <a:pPr algn="just">
                <a:lnSpc>
                  <a:spcPts val="2502"/>
                </a:lnSpc>
              </a:pPr>
              <a:r>
                <a:rPr lang="en-US" b="true" sz="1787">
                  <a:solidFill>
                    <a:srgbClr val="193378"/>
                  </a:solidFill>
                  <a:latin typeface="Aileron Bold"/>
                  <a:ea typeface="Aileron Bold"/>
                  <a:cs typeface="Aileron Bold"/>
                  <a:sym typeface="Aileron Bold"/>
                </a:rPr>
                <a:t>Tools : Python, Tableau</a:t>
              </a:r>
            </a:p>
            <a:p>
              <a:pPr algn="just">
                <a:lnSpc>
                  <a:spcPts val="2502"/>
                </a:lnSpc>
              </a:pPr>
              <a:r>
                <a:rPr lang="en-US" b="true" sz="1787">
                  <a:solidFill>
                    <a:srgbClr val="193378"/>
                  </a:solidFill>
                  <a:latin typeface="Aileron Bold"/>
                  <a:ea typeface="Aileron Bold"/>
                  <a:cs typeface="Aileron Bold"/>
                  <a:sym typeface="Aileron Bold"/>
                </a:rPr>
                <a:t>Link: </a:t>
              </a:r>
              <a:r>
                <a:rPr lang="en-US" b="true" sz="1787" u="sng">
                  <a:solidFill>
                    <a:srgbClr val="193378"/>
                  </a:solidFill>
                  <a:latin typeface="Aileron Bold"/>
                  <a:ea typeface="Aileron Bold"/>
                  <a:cs typeface="Aileron Bold"/>
                  <a:sym typeface="Aileron Bold"/>
                  <a:hlinkClick r:id="rId3" tooltip="https://www.canva.com/design/DAHAoqZ108o/Av30kI_8PKCuRs7SE--u_g/edit?utm_content=DAHAoqZ108o&amp;utm_campaign=designshare&amp;utm_medium=link2&amp;utm_source=sharebutton"/>
                </a:rPr>
                <a:t>Klik Disini</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AECF1"/>
        </a:solidFill>
      </p:bgPr>
    </p:bg>
    <p:spTree>
      <p:nvGrpSpPr>
        <p:cNvPr id="1" name=""/>
        <p:cNvGrpSpPr/>
        <p:nvPr/>
      </p:nvGrpSpPr>
      <p:grpSpPr>
        <a:xfrm>
          <a:off x="0" y="0"/>
          <a:ext cx="0" cy="0"/>
          <a:chOff x="0" y="0"/>
          <a:chExt cx="0" cy="0"/>
        </a:xfrm>
      </p:grpSpPr>
      <p:sp>
        <p:nvSpPr>
          <p:cNvPr name="AutoShape 2" id="2"/>
          <p:cNvSpPr/>
          <p:nvPr/>
        </p:nvSpPr>
        <p:spPr>
          <a:xfrm rot="0">
            <a:off x="517634" y="2372335"/>
            <a:ext cx="9382206" cy="7110815"/>
          </a:xfrm>
          <a:prstGeom prst="rect">
            <a:avLst/>
          </a:prstGeom>
          <a:solidFill>
            <a:srgbClr val="145887"/>
          </a:solidFill>
        </p:spPr>
      </p:sp>
      <p:sp>
        <p:nvSpPr>
          <p:cNvPr name="Freeform 3" id="3"/>
          <p:cNvSpPr/>
          <p:nvPr/>
        </p:nvSpPr>
        <p:spPr>
          <a:xfrm flipH="false" flipV="false" rot="0">
            <a:off x="517634" y="4555583"/>
            <a:ext cx="9382206" cy="5277491"/>
          </a:xfrm>
          <a:custGeom>
            <a:avLst/>
            <a:gdLst/>
            <a:ahLst/>
            <a:cxnLst/>
            <a:rect r="r" b="b" t="t" l="l"/>
            <a:pathLst>
              <a:path h="5277491" w="9382206">
                <a:moveTo>
                  <a:pt x="0" y="0"/>
                </a:moveTo>
                <a:lnTo>
                  <a:pt x="9382206" y="0"/>
                </a:lnTo>
                <a:lnTo>
                  <a:pt x="9382206" y="5277491"/>
                </a:lnTo>
                <a:lnTo>
                  <a:pt x="0" y="5277491"/>
                </a:lnTo>
                <a:lnTo>
                  <a:pt x="0" y="0"/>
                </a:lnTo>
                <a:close/>
              </a:path>
            </a:pathLst>
          </a:custGeom>
          <a:blipFill>
            <a:blip r:embed="rId2"/>
            <a:stretch>
              <a:fillRect l="0" t="0" r="0" b="0"/>
            </a:stretch>
          </a:blipFill>
        </p:spPr>
      </p:sp>
      <p:sp>
        <p:nvSpPr>
          <p:cNvPr name="TextBox 4" id="4"/>
          <p:cNvSpPr txBox="true"/>
          <p:nvPr/>
        </p:nvSpPr>
        <p:spPr>
          <a:xfrm rot="0">
            <a:off x="767359" y="2595723"/>
            <a:ext cx="8981941" cy="1836035"/>
          </a:xfrm>
          <a:prstGeom prst="rect">
            <a:avLst/>
          </a:prstGeom>
        </p:spPr>
        <p:txBody>
          <a:bodyPr anchor="t" rtlCol="false" tIns="0" lIns="0" bIns="0" rIns="0">
            <a:spAutoFit/>
          </a:bodyPr>
          <a:lstStyle/>
          <a:p>
            <a:pPr algn="ctr" marL="0" indent="0" lvl="0">
              <a:lnSpc>
                <a:spcPts val="4840"/>
              </a:lnSpc>
            </a:pPr>
            <a:r>
              <a:rPr lang="en-US" b="true" sz="3457" spc="207">
                <a:solidFill>
                  <a:srgbClr val="FFFFFF"/>
                </a:solidFill>
                <a:latin typeface="Poppins Bold"/>
                <a:ea typeface="Poppins Bold"/>
                <a:cs typeface="Poppins Bold"/>
                <a:sym typeface="Poppins Bold"/>
              </a:rPr>
              <a:t>Camp</a:t>
            </a:r>
            <a:r>
              <a:rPr lang="en-US" b="true" sz="3457" spc="207">
                <a:solidFill>
                  <a:srgbClr val="FFFFFF"/>
                </a:solidFill>
                <a:latin typeface="Poppins Bold"/>
                <a:ea typeface="Poppins Bold"/>
                <a:cs typeface="Poppins Bold"/>
                <a:sym typeface="Poppins Bold"/>
              </a:rPr>
              <a:t>aign Performance Evaluation, Optimization &amp; A/B Testing Analysis</a:t>
            </a:r>
          </a:p>
        </p:txBody>
      </p:sp>
      <p:sp>
        <p:nvSpPr>
          <p:cNvPr name="TextBox 5" id="5"/>
          <p:cNvSpPr txBox="true"/>
          <p:nvPr/>
        </p:nvSpPr>
        <p:spPr>
          <a:xfrm rot="0">
            <a:off x="2509492" y="350553"/>
            <a:ext cx="13269016" cy="1222944"/>
          </a:xfrm>
          <a:prstGeom prst="rect">
            <a:avLst/>
          </a:prstGeom>
        </p:spPr>
        <p:txBody>
          <a:bodyPr anchor="t" rtlCol="false" tIns="0" lIns="0" bIns="0" rIns="0">
            <a:spAutoFit/>
          </a:bodyPr>
          <a:lstStyle/>
          <a:p>
            <a:pPr algn="ctr" marL="0" indent="0" lvl="0">
              <a:lnSpc>
                <a:spcPts val="9359"/>
              </a:lnSpc>
            </a:pPr>
            <a:r>
              <a:rPr lang="en-US" b="true" sz="7199">
                <a:solidFill>
                  <a:srgbClr val="193378"/>
                </a:solidFill>
                <a:latin typeface="Poppins Bold"/>
                <a:ea typeface="Poppins Bold"/>
                <a:cs typeface="Poppins Bold"/>
                <a:sym typeface="Poppins Bold"/>
              </a:rPr>
              <a:t>My Previous Project</a:t>
            </a:r>
          </a:p>
        </p:txBody>
      </p:sp>
      <p:grpSp>
        <p:nvGrpSpPr>
          <p:cNvPr name="Group 6" id="6"/>
          <p:cNvGrpSpPr/>
          <p:nvPr/>
        </p:nvGrpSpPr>
        <p:grpSpPr>
          <a:xfrm rot="0">
            <a:off x="10439299" y="2604801"/>
            <a:ext cx="6820001" cy="6505509"/>
            <a:chOff x="0" y="0"/>
            <a:chExt cx="9093335" cy="8674011"/>
          </a:xfrm>
        </p:grpSpPr>
        <p:sp>
          <p:nvSpPr>
            <p:cNvPr name="TextBox 7" id="7"/>
            <p:cNvSpPr txBox="true"/>
            <p:nvPr/>
          </p:nvSpPr>
          <p:spPr>
            <a:xfrm rot="0">
              <a:off x="0" y="76200"/>
              <a:ext cx="4745675" cy="426931"/>
            </a:xfrm>
            <a:prstGeom prst="rect">
              <a:avLst/>
            </a:prstGeom>
          </p:spPr>
          <p:txBody>
            <a:bodyPr anchor="t" rtlCol="false" tIns="0" lIns="0" bIns="0" rIns="0">
              <a:spAutoFit/>
            </a:bodyPr>
            <a:lstStyle/>
            <a:p>
              <a:pPr algn="l">
                <a:lnSpc>
                  <a:spcPts val="2177"/>
                </a:lnSpc>
              </a:pPr>
              <a:r>
                <a:rPr lang="en-US" b="true" sz="2502" spc="-137">
                  <a:solidFill>
                    <a:srgbClr val="193378"/>
                  </a:solidFill>
                  <a:latin typeface="Aileron Bold"/>
                  <a:ea typeface="Aileron Bold"/>
                  <a:cs typeface="Aileron Bold"/>
                  <a:sym typeface="Aileron Bold"/>
                </a:rPr>
                <a:t>DESKRIPSI</a:t>
              </a:r>
            </a:p>
          </p:txBody>
        </p:sp>
        <p:sp>
          <p:nvSpPr>
            <p:cNvPr name="TextBox 8" id="8"/>
            <p:cNvSpPr txBox="true"/>
            <p:nvPr/>
          </p:nvSpPr>
          <p:spPr>
            <a:xfrm rot="0">
              <a:off x="0" y="732719"/>
              <a:ext cx="9093335" cy="7941293"/>
            </a:xfrm>
            <a:prstGeom prst="rect">
              <a:avLst/>
            </a:prstGeom>
          </p:spPr>
          <p:txBody>
            <a:bodyPr anchor="t" rtlCol="false" tIns="0" lIns="0" bIns="0" rIns="0">
              <a:spAutoFit/>
            </a:bodyPr>
            <a:lstStyle/>
            <a:p>
              <a:pPr algn="just" marL="385976" indent="-192988" lvl="1">
                <a:lnSpc>
                  <a:spcPts val="2502"/>
                </a:lnSpc>
                <a:buFont typeface="Arial"/>
                <a:buChar char="•"/>
              </a:pPr>
              <a:r>
                <a:rPr lang="en-US" sz="1787">
                  <a:solidFill>
                    <a:srgbClr val="193378"/>
                  </a:solidFill>
                  <a:latin typeface="Aileron"/>
                  <a:ea typeface="Aileron"/>
                  <a:cs typeface="Aileron"/>
                  <a:sym typeface="Aileron"/>
                </a:rPr>
                <a:t>Membersihkan dan mentransformasi dataset performa campaign digital marketing Facebook dan Instagram menggunakan Python (Pandas).</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Melakukan Exploratory Data Analysis (EDA) untuk menganalisis performa funnel pemasaran.</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 Mengembangkan metrik turunan seperti CTR, conversion rate, dan cost per purchase untuk mengevaluasi efektivitas campaign.</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Menganalisis segmentasi audience berdasarkan usia dan gender untuk menemukan segmen dengan performa pembelian tertinggi.</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Mengevaluasi variasi campaign sebagai bagian dari A/B testing untuk mengidentifikasi strategi dengan conversion rate terbaik.</a:t>
              </a:r>
            </a:p>
            <a:p>
              <a:pPr algn="just" marL="385976" indent="-192988" lvl="1">
                <a:lnSpc>
                  <a:spcPts val="2502"/>
                </a:lnSpc>
                <a:buFont typeface="Arial"/>
                <a:buChar char="•"/>
              </a:pPr>
              <a:r>
                <a:rPr lang="en-US" sz="1787">
                  <a:solidFill>
                    <a:srgbClr val="193378"/>
                  </a:solidFill>
                  <a:latin typeface="Aileron"/>
                  <a:ea typeface="Aileron"/>
                  <a:cs typeface="Aileron"/>
                  <a:sym typeface="Aileron"/>
                </a:rPr>
                <a:t>Membangun dashboard interaktif menggunakan Tableau untuk memvisualisasikan funnel performance, efisiensi biaya, dan segmentasi audience.</a:t>
              </a:r>
            </a:p>
            <a:p>
              <a:pPr algn="just">
                <a:lnSpc>
                  <a:spcPts val="2502"/>
                </a:lnSpc>
              </a:pPr>
            </a:p>
            <a:p>
              <a:pPr algn="just">
                <a:lnSpc>
                  <a:spcPts val="2502"/>
                </a:lnSpc>
              </a:pPr>
              <a:r>
                <a:rPr lang="en-US" b="true" sz="1787">
                  <a:solidFill>
                    <a:srgbClr val="193378"/>
                  </a:solidFill>
                  <a:latin typeface="Aileron Bold"/>
                  <a:ea typeface="Aileron Bold"/>
                  <a:cs typeface="Aileron Bold"/>
                  <a:sym typeface="Aileron Bold"/>
                </a:rPr>
                <a:t>Tools : Python, Tableau</a:t>
              </a:r>
            </a:p>
            <a:p>
              <a:pPr algn="just">
                <a:lnSpc>
                  <a:spcPts val="2502"/>
                </a:lnSpc>
              </a:pPr>
              <a:r>
                <a:rPr lang="en-US" b="true" sz="1787">
                  <a:solidFill>
                    <a:srgbClr val="193378"/>
                  </a:solidFill>
                  <a:latin typeface="Aileron Bold"/>
                  <a:ea typeface="Aileron Bold"/>
                  <a:cs typeface="Aileron Bold"/>
                  <a:sym typeface="Aileron Bold"/>
                </a:rPr>
                <a:t>Link: </a:t>
              </a:r>
              <a:r>
                <a:rPr lang="en-US" b="true" sz="1787" u="sng">
                  <a:solidFill>
                    <a:srgbClr val="193378"/>
                  </a:solidFill>
                  <a:latin typeface="Aileron Bold"/>
                  <a:ea typeface="Aileron Bold"/>
                  <a:cs typeface="Aileron Bold"/>
                  <a:sym typeface="Aileron Bold"/>
                  <a:hlinkClick r:id="rId3" tooltip="https://www.canva.com/design/DAHBaJhe9qg/_fn4XPiaFKwnS0aY8pMd_A/view?utm_content=DAHBaJhe9qg&amp;utm_campaign=designshare&amp;utm_medium=link2&amp;utm_source=uniquelinks&amp;utlId=haea8a49e8a"/>
                </a:rPr>
                <a:t>Klik Disini</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grpSp>
        <p:nvGrpSpPr>
          <p:cNvPr name="Group 2" id="2"/>
          <p:cNvGrpSpPr/>
          <p:nvPr/>
        </p:nvGrpSpPr>
        <p:grpSpPr>
          <a:xfrm rot="0">
            <a:off x="-362123" y="9258300"/>
            <a:ext cx="18934648" cy="1034344"/>
            <a:chOff x="0" y="0"/>
            <a:chExt cx="3896018" cy="212828"/>
          </a:xfrm>
        </p:grpSpPr>
        <p:sp>
          <p:nvSpPr>
            <p:cNvPr name="Freeform 3" id="3"/>
            <p:cNvSpPr/>
            <p:nvPr/>
          </p:nvSpPr>
          <p:spPr>
            <a:xfrm flipH="false" flipV="false" rot="0">
              <a:off x="0" y="0"/>
              <a:ext cx="3896018" cy="212828"/>
            </a:xfrm>
            <a:custGeom>
              <a:avLst/>
              <a:gdLst/>
              <a:ahLst/>
              <a:cxnLst/>
              <a:rect r="r" b="b" t="t" l="l"/>
              <a:pathLst>
                <a:path h="212828" w="3896018">
                  <a:moveTo>
                    <a:pt x="7986" y="0"/>
                  </a:moveTo>
                  <a:lnTo>
                    <a:pt x="3888032" y="0"/>
                  </a:lnTo>
                  <a:cubicBezTo>
                    <a:pt x="3892443" y="0"/>
                    <a:pt x="3896018" y="3575"/>
                    <a:pt x="3896018" y="7986"/>
                  </a:cubicBezTo>
                  <a:lnTo>
                    <a:pt x="3896018" y="204842"/>
                  </a:lnTo>
                  <a:cubicBezTo>
                    <a:pt x="3896018" y="209253"/>
                    <a:pt x="3892443" y="212828"/>
                    <a:pt x="3888032" y="212828"/>
                  </a:cubicBezTo>
                  <a:lnTo>
                    <a:pt x="7986" y="212828"/>
                  </a:lnTo>
                  <a:cubicBezTo>
                    <a:pt x="3575" y="212828"/>
                    <a:pt x="0" y="209253"/>
                    <a:pt x="0" y="204842"/>
                  </a:cubicBezTo>
                  <a:lnTo>
                    <a:pt x="0" y="7986"/>
                  </a:lnTo>
                  <a:cubicBezTo>
                    <a:pt x="0" y="3575"/>
                    <a:pt x="3575" y="0"/>
                    <a:pt x="7986" y="0"/>
                  </a:cubicBezTo>
                  <a:close/>
                </a:path>
              </a:pathLst>
            </a:custGeom>
            <a:solidFill>
              <a:srgbClr val="649EC6"/>
            </a:solidFill>
          </p:spPr>
        </p:sp>
        <p:sp>
          <p:nvSpPr>
            <p:cNvPr name="TextBox 4" id="4"/>
            <p:cNvSpPr txBox="true"/>
            <p:nvPr/>
          </p:nvSpPr>
          <p:spPr>
            <a:xfrm>
              <a:off x="0" y="-57150"/>
              <a:ext cx="3896018" cy="2699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1051672"/>
            <a:ext cx="515665" cy="515665"/>
          </a:xfrm>
          <a:custGeom>
            <a:avLst/>
            <a:gdLst/>
            <a:ahLst/>
            <a:cxnLst/>
            <a:rect r="r" b="b" t="t" l="l"/>
            <a:pathLst>
              <a:path h="515665" w="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767449" y="7026610"/>
            <a:ext cx="12225287" cy="1921783"/>
          </a:xfrm>
          <a:prstGeom prst="rect">
            <a:avLst/>
          </a:prstGeom>
        </p:spPr>
        <p:txBody>
          <a:bodyPr anchor="t" rtlCol="false" tIns="0" lIns="0" bIns="0" rIns="0">
            <a:spAutoFit/>
          </a:bodyPr>
          <a:lstStyle/>
          <a:p>
            <a:pPr algn="ctr">
              <a:lnSpc>
                <a:spcPts val="3884"/>
              </a:lnSpc>
            </a:pPr>
            <a:r>
              <a:rPr lang="en-US" sz="2158">
                <a:solidFill>
                  <a:srgbClr val="193378"/>
                </a:solidFill>
                <a:latin typeface="Poppins"/>
                <a:ea typeface="Poppins"/>
                <a:cs typeface="Poppins"/>
                <a:sym typeface="Poppins"/>
              </a:rPr>
              <a:t>Stroke merupakan salah satu penyebab utama kematian dan disabilitas secara global. Institusi kesehatan membutuhkan pendekatan berbasis data untuk mengidentifikasi faktor risiko yang paling berpengaruh terhadap kejadian stroke, guna mendukung strategi pencegahan yang lebih efektif dan tepat sasaran.</a:t>
            </a:r>
          </a:p>
        </p:txBody>
      </p:sp>
      <p:sp>
        <p:nvSpPr>
          <p:cNvPr name="TextBox 7" id="7"/>
          <p:cNvSpPr txBox="true"/>
          <p:nvPr/>
        </p:nvSpPr>
        <p:spPr>
          <a:xfrm rot="0">
            <a:off x="4716175" y="6104516"/>
            <a:ext cx="9486332" cy="962091"/>
          </a:xfrm>
          <a:prstGeom prst="rect">
            <a:avLst/>
          </a:prstGeom>
        </p:spPr>
        <p:txBody>
          <a:bodyPr anchor="t" rtlCol="false" tIns="0" lIns="0" bIns="0" rIns="0">
            <a:spAutoFit/>
          </a:bodyPr>
          <a:lstStyle/>
          <a:p>
            <a:pPr algn="ctr">
              <a:lnSpc>
                <a:spcPts val="7203"/>
              </a:lnSpc>
            </a:pPr>
            <a:r>
              <a:rPr lang="en-US" sz="6002" b="true">
                <a:solidFill>
                  <a:srgbClr val="193378"/>
                </a:solidFill>
                <a:latin typeface="Poppins Bold"/>
                <a:ea typeface="Poppins Bold"/>
                <a:cs typeface="Poppins Bold"/>
                <a:sym typeface="Poppins Bold"/>
              </a:rPr>
              <a:t>Problem Statment</a:t>
            </a:r>
          </a:p>
        </p:txBody>
      </p:sp>
      <p:grpSp>
        <p:nvGrpSpPr>
          <p:cNvPr name="Group 8" id="8"/>
          <p:cNvGrpSpPr/>
          <p:nvPr/>
        </p:nvGrpSpPr>
        <p:grpSpPr>
          <a:xfrm rot="0">
            <a:off x="6450539" y="1208019"/>
            <a:ext cx="5620183" cy="4382392"/>
            <a:chOff x="0" y="0"/>
            <a:chExt cx="1992655" cy="1553792"/>
          </a:xfrm>
        </p:grpSpPr>
        <p:sp>
          <p:nvSpPr>
            <p:cNvPr name="Freeform 9" id="9"/>
            <p:cNvSpPr/>
            <p:nvPr/>
          </p:nvSpPr>
          <p:spPr>
            <a:xfrm flipH="false" flipV="false" rot="0">
              <a:off x="0" y="0"/>
              <a:ext cx="1992655" cy="1553792"/>
            </a:xfrm>
            <a:custGeom>
              <a:avLst/>
              <a:gdLst/>
              <a:ahLst/>
              <a:cxnLst/>
              <a:rect r="r" b="b" t="t" l="l"/>
              <a:pathLst>
                <a:path h="1553792" w="1992655">
                  <a:moveTo>
                    <a:pt x="20663" y="0"/>
                  </a:moveTo>
                  <a:lnTo>
                    <a:pt x="1971992" y="0"/>
                  </a:lnTo>
                  <a:cubicBezTo>
                    <a:pt x="1977472" y="0"/>
                    <a:pt x="1982728" y="2177"/>
                    <a:pt x="1986603" y="6052"/>
                  </a:cubicBezTo>
                  <a:cubicBezTo>
                    <a:pt x="1990478" y="9927"/>
                    <a:pt x="1992655" y="15183"/>
                    <a:pt x="1992655" y="20663"/>
                  </a:cubicBezTo>
                  <a:lnTo>
                    <a:pt x="1992655" y="1533129"/>
                  </a:lnTo>
                  <a:cubicBezTo>
                    <a:pt x="1992655" y="1544541"/>
                    <a:pt x="1983404" y="1553792"/>
                    <a:pt x="1971992" y="1553792"/>
                  </a:cubicBezTo>
                  <a:lnTo>
                    <a:pt x="20663" y="1553792"/>
                  </a:lnTo>
                  <a:cubicBezTo>
                    <a:pt x="15183" y="1553792"/>
                    <a:pt x="9927" y="1551615"/>
                    <a:pt x="6052" y="1547740"/>
                  </a:cubicBezTo>
                  <a:cubicBezTo>
                    <a:pt x="2177" y="1543865"/>
                    <a:pt x="0" y="1538609"/>
                    <a:pt x="0" y="1533129"/>
                  </a:cubicBezTo>
                  <a:lnTo>
                    <a:pt x="0" y="20663"/>
                  </a:lnTo>
                  <a:cubicBezTo>
                    <a:pt x="0" y="15183"/>
                    <a:pt x="2177" y="9927"/>
                    <a:pt x="6052" y="6052"/>
                  </a:cubicBezTo>
                  <a:cubicBezTo>
                    <a:pt x="9927" y="2177"/>
                    <a:pt x="15183" y="0"/>
                    <a:pt x="20663" y="0"/>
                  </a:cubicBezTo>
                  <a:close/>
                </a:path>
              </a:pathLst>
            </a:custGeom>
            <a:blipFill>
              <a:blip r:embed="rId4"/>
              <a:stretch>
                <a:fillRect l="0" t="-46063" r="0" b="-46063"/>
              </a:stretch>
            </a:blipFill>
          </p:spPr>
        </p:sp>
      </p:grpSp>
      <p:grpSp>
        <p:nvGrpSpPr>
          <p:cNvPr name="Group 10" id="10"/>
          <p:cNvGrpSpPr/>
          <p:nvPr/>
        </p:nvGrpSpPr>
        <p:grpSpPr>
          <a:xfrm rot="0">
            <a:off x="2408445" y="1610425"/>
            <a:ext cx="3825420" cy="3577580"/>
            <a:chOff x="0" y="0"/>
            <a:chExt cx="973781" cy="910692"/>
          </a:xfrm>
        </p:grpSpPr>
        <p:sp>
          <p:nvSpPr>
            <p:cNvPr name="Freeform 11" id="11"/>
            <p:cNvSpPr/>
            <p:nvPr/>
          </p:nvSpPr>
          <p:spPr>
            <a:xfrm flipH="false" flipV="false" rot="0">
              <a:off x="0" y="0"/>
              <a:ext cx="973781" cy="910692"/>
            </a:xfrm>
            <a:custGeom>
              <a:avLst/>
              <a:gdLst/>
              <a:ahLst/>
              <a:cxnLst/>
              <a:rect r="r" b="b" t="t" l="l"/>
              <a:pathLst>
                <a:path h="910692" w="973781">
                  <a:moveTo>
                    <a:pt x="30357" y="0"/>
                  </a:moveTo>
                  <a:lnTo>
                    <a:pt x="943424" y="0"/>
                  </a:lnTo>
                  <a:cubicBezTo>
                    <a:pt x="951475" y="0"/>
                    <a:pt x="959196" y="3198"/>
                    <a:pt x="964890" y="8891"/>
                  </a:cubicBezTo>
                  <a:cubicBezTo>
                    <a:pt x="970583" y="14584"/>
                    <a:pt x="973781" y="22306"/>
                    <a:pt x="973781" y="30357"/>
                  </a:cubicBezTo>
                  <a:lnTo>
                    <a:pt x="973781" y="880335"/>
                  </a:lnTo>
                  <a:cubicBezTo>
                    <a:pt x="973781" y="888386"/>
                    <a:pt x="970583" y="896107"/>
                    <a:pt x="964890" y="901800"/>
                  </a:cubicBezTo>
                  <a:cubicBezTo>
                    <a:pt x="959196" y="907494"/>
                    <a:pt x="951475" y="910692"/>
                    <a:pt x="943424" y="910692"/>
                  </a:cubicBezTo>
                  <a:lnTo>
                    <a:pt x="30357" y="910692"/>
                  </a:lnTo>
                  <a:cubicBezTo>
                    <a:pt x="22306" y="910692"/>
                    <a:pt x="14584" y="907494"/>
                    <a:pt x="8891" y="901800"/>
                  </a:cubicBezTo>
                  <a:cubicBezTo>
                    <a:pt x="3198" y="896107"/>
                    <a:pt x="0" y="888386"/>
                    <a:pt x="0" y="880335"/>
                  </a:cubicBezTo>
                  <a:lnTo>
                    <a:pt x="0" y="30357"/>
                  </a:lnTo>
                  <a:cubicBezTo>
                    <a:pt x="0" y="22306"/>
                    <a:pt x="3198" y="14584"/>
                    <a:pt x="8891" y="8891"/>
                  </a:cubicBezTo>
                  <a:cubicBezTo>
                    <a:pt x="14584" y="3198"/>
                    <a:pt x="22306" y="0"/>
                    <a:pt x="30357" y="0"/>
                  </a:cubicBezTo>
                  <a:close/>
                </a:path>
              </a:pathLst>
            </a:custGeom>
            <a:blipFill>
              <a:blip r:embed="rId5"/>
              <a:stretch>
                <a:fillRect l="-20077" t="0" r="-20077" b="0"/>
              </a:stretch>
            </a:blipFill>
          </p:spPr>
        </p:sp>
      </p:grpSp>
      <p:grpSp>
        <p:nvGrpSpPr>
          <p:cNvPr name="Group 12" id="12"/>
          <p:cNvGrpSpPr/>
          <p:nvPr/>
        </p:nvGrpSpPr>
        <p:grpSpPr>
          <a:xfrm rot="0">
            <a:off x="12289797" y="1610425"/>
            <a:ext cx="3825420" cy="3577580"/>
            <a:chOff x="0" y="0"/>
            <a:chExt cx="973781" cy="910692"/>
          </a:xfrm>
        </p:grpSpPr>
        <p:sp>
          <p:nvSpPr>
            <p:cNvPr name="Freeform 13" id="13"/>
            <p:cNvSpPr/>
            <p:nvPr/>
          </p:nvSpPr>
          <p:spPr>
            <a:xfrm flipH="false" flipV="false" rot="0">
              <a:off x="0" y="0"/>
              <a:ext cx="973781" cy="910692"/>
            </a:xfrm>
            <a:custGeom>
              <a:avLst/>
              <a:gdLst/>
              <a:ahLst/>
              <a:cxnLst/>
              <a:rect r="r" b="b" t="t" l="l"/>
              <a:pathLst>
                <a:path h="910692" w="973781">
                  <a:moveTo>
                    <a:pt x="30357" y="0"/>
                  </a:moveTo>
                  <a:lnTo>
                    <a:pt x="943424" y="0"/>
                  </a:lnTo>
                  <a:cubicBezTo>
                    <a:pt x="951475" y="0"/>
                    <a:pt x="959196" y="3198"/>
                    <a:pt x="964890" y="8891"/>
                  </a:cubicBezTo>
                  <a:cubicBezTo>
                    <a:pt x="970583" y="14584"/>
                    <a:pt x="973781" y="22306"/>
                    <a:pt x="973781" y="30357"/>
                  </a:cubicBezTo>
                  <a:lnTo>
                    <a:pt x="973781" y="880335"/>
                  </a:lnTo>
                  <a:cubicBezTo>
                    <a:pt x="973781" y="888386"/>
                    <a:pt x="970583" y="896107"/>
                    <a:pt x="964890" y="901800"/>
                  </a:cubicBezTo>
                  <a:cubicBezTo>
                    <a:pt x="959196" y="907494"/>
                    <a:pt x="951475" y="910692"/>
                    <a:pt x="943424" y="910692"/>
                  </a:cubicBezTo>
                  <a:lnTo>
                    <a:pt x="30357" y="910692"/>
                  </a:lnTo>
                  <a:cubicBezTo>
                    <a:pt x="22306" y="910692"/>
                    <a:pt x="14584" y="907494"/>
                    <a:pt x="8891" y="901800"/>
                  </a:cubicBezTo>
                  <a:cubicBezTo>
                    <a:pt x="3198" y="896107"/>
                    <a:pt x="0" y="888386"/>
                    <a:pt x="0" y="880335"/>
                  </a:cubicBezTo>
                  <a:lnTo>
                    <a:pt x="0" y="30357"/>
                  </a:lnTo>
                  <a:cubicBezTo>
                    <a:pt x="0" y="22306"/>
                    <a:pt x="3198" y="14584"/>
                    <a:pt x="8891" y="8891"/>
                  </a:cubicBezTo>
                  <a:cubicBezTo>
                    <a:pt x="14584" y="3198"/>
                    <a:pt x="22306" y="0"/>
                    <a:pt x="30357" y="0"/>
                  </a:cubicBezTo>
                  <a:close/>
                </a:path>
              </a:pathLst>
            </a:custGeom>
            <a:blipFill>
              <a:blip r:embed="rId6"/>
              <a:stretch>
                <a:fillRect l="-20184" t="0" r="-20184" b="0"/>
              </a:stretch>
            </a:blipFill>
          </p:spPr>
        </p:sp>
      </p:grpSp>
      <p:sp>
        <p:nvSpPr>
          <p:cNvPr name="Freeform 14" id="14"/>
          <p:cNvSpPr/>
          <p:nvPr/>
        </p:nvSpPr>
        <p:spPr>
          <a:xfrm flipH="false" flipV="false" rot="0">
            <a:off x="2170229" y="4735690"/>
            <a:ext cx="853167" cy="854721"/>
          </a:xfrm>
          <a:custGeom>
            <a:avLst/>
            <a:gdLst/>
            <a:ahLst/>
            <a:cxnLst/>
            <a:rect r="r" b="b" t="t" l="l"/>
            <a:pathLst>
              <a:path h="854721" w="853167">
                <a:moveTo>
                  <a:pt x="0" y="0"/>
                </a:moveTo>
                <a:lnTo>
                  <a:pt x="853167" y="0"/>
                </a:lnTo>
                <a:lnTo>
                  <a:pt x="853167" y="854721"/>
                </a:lnTo>
                <a:lnTo>
                  <a:pt x="0" y="8547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6356314" y="7993914"/>
            <a:ext cx="640941" cy="642109"/>
          </a:xfrm>
          <a:custGeom>
            <a:avLst/>
            <a:gdLst/>
            <a:ahLst/>
            <a:cxnLst/>
            <a:rect r="r" b="b" t="t" l="l"/>
            <a:pathLst>
              <a:path h="642109" w="640941">
                <a:moveTo>
                  <a:pt x="0" y="0"/>
                </a:moveTo>
                <a:lnTo>
                  <a:pt x="640942" y="0"/>
                </a:lnTo>
                <a:lnTo>
                  <a:pt x="640942" y="642109"/>
                </a:lnTo>
                <a:lnTo>
                  <a:pt x="0" y="6421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9E4E8"/>
        </a:solidFill>
      </p:bgPr>
    </p:bg>
    <p:spTree>
      <p:nvGrpSpPr>
        <p:cNvPr id="1" name=""/>
        <p:cNvGrpSpPr/>
        <p:nvPr/>
      </p:nvGrpSpPr>
      <p:grpSpPr>
        <a:xfrm>
          <a:off x="0" y="0"/>
          <a:ext cx="0" cy="0"/>
          <a:chOff x="0" y="0"/>
          <a:chExt cx="0" cy="0"/>
        </a:xfrm>
      </p:grpSpPr>
      <p:grpSp>
        <p:nvGrpSpPr>
          <p:cNvPr name="Group 2" id="2"/>
          <p:cNvGrpSpPr/>
          <p:nvPr/>
        </p:nvGrpSpPr>
        <p:grpSpPr>
          <a:xfrm rot="0">
            <a:off x="-362123" y="9258300"/>
            <a:ext cx="18934648" cy="1034344"/>
            <a:chOff x="0" y="0"/>
            <a:chExt cx="3896018" cy="212828"/>
          </a:xfrm>
        </p:grpSpPr>
        <p:sp>
          <p:nvSpPr>
            <p:cNvPr name="Freeform 3" id="3"/>
            <p:cNvSpPr/>
            <p:nvPr/>
          </p:nvSpPr>
          <p:spPr>
            <a:xfrm flipH="false" flipV="false" rot="0">
              <a:off x="0" y="0"/>
              <a:ext cx="3896018" cy="212828"/>
            </a:xfrm>
            <a:custGeom>
              <a:avLst/>
              <a:gdLst/>
              <a:ahLst/>
              <a:cxnLst/>
              <a:rect r="r" b="b" t="t" l="l"/>
              <a:pathLst>
                <a:path h="212828" w="3896018">
                  <a:moveTo>
                    <a:pt x="7986" y="0"/>
                  </a:moveTo>
                  <a:lnTo>
                    <a:pt x="3888032" y="0"/>
                  </a:lnTo>
                  <a:cubicBezTo>
                    <a:pt x="3892443" y="0"/>
                    <a:pt x="3896018" y="3575"/>
                    <a:pt x="3896018" y="7986"/>
                  </a:cubicBezTo>
                  <a:lnTo>
                    <a:pt x="3896018" y="204842"/>
                  </a:lnTo>
                  <a:cubicBezTo>
                    <a:pt x="3896018" y="209253"/>
                    <a:pt x="3892443" y="212828"/>
                    <a:pt x="3888032" y="212828"/>
                  </a:cubicBezTo>
                  <a:lnTo>
                    <a:pt x="7986" y="212828"/>
                  </a:lnTo>
                  <a:cubicBezTo>
                    <a:pt x="3575" y="212828"/>
                    <a:pt x="0" y="209253"/>
                    <a:pt x="0" y="204842"/>
                  </a:cubicBezTo>
                  <a:lnTo>
                    <a:pt x="0" y="7986"/>
                  </a:lnTo>
                  <a:cubicBezTo>
                    <a:pt x="0" y="3575"/>
                    <a:pt x="3575" y="0"/>
                    <a:pt x="7986" y="0"/>
                  </a:cubicBezTo>
                  <a:close/>
                </a:path>
              </a:pathLst>
            </a:custGeom>
            <a:solidFill>
              <a:srgbClr val="649EC6"/>
            </a:solidFill>
          </p:spPr>
        </p:sp>
        <p:sp>
          <p:nvSpPr>
            <p:cNvPr name="TextBox 4" id="4"/>
            <p:cNvSpPr txBox="true"/>
            <p:nvPr/>
          </p:nvSpPr>
          <p:spPr>
            <a:xfrm>
              <a:off x="0" y="-57150"/>
              <a:ext cx="3896018" cy="26997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1051672"/>
            <a:ext cx="515665" cy="515665"/>
          </a:xfrm>
          <a:custGeom>
            <a:avLst/>
            <a:gdLst/>
            <a:ahLst/>
            <a:cxnLst/>
            <a:rect r="r" b="b" t="t" l="l"/>
            <a:pathLst>
              <a:path h="515665" w="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66883" y="1150437"/>
            <a:ext cx="2612663" cy="308544"/>
          </a:xfrm>
          <a:prstGeom prst="rect">
            <a:avLst/>
          </a:prstGeom>
        </p:spPr>
        <p:txBody>
          <a:bodyPr anchor="t" rtlCol="false" tIns="0" lIns="0" bIns="0" rIns="0">
            <a:spAutoFit/>
          </a:bodyPr>
          <a:lstStyle/>
          <a:p>
            <a:pPr algn="just">
              <a:lnSpc>
                <a:spcPts val="2220"/>
              </a:lnSpc>
            </a:pPr>
            <a:r>
              <a:rPr lang="en-US" sz="2000">
                <a:solidFill>
                  <a:srgbClr val="193378"/>
                </a:solidFill>
                <a:latin typeface="Poppins"/>
                <a:ea typeface="Poppins"/>
                <a:cs typeface="Poppins"/>
                <a:sym typeface="Poppins"/>
              </a:rPr>
              <a:t>Borcelle Medical</a:t>
            </a:r>
          </a:p>
        </p:txBody>
      </p:sp>
      <p:sp>
        <p:nvSpPr>
          <p:cNvPr name="Freeform 7" id="7"/>
          <p:cNvSpPr/>
          <p:nvPr/>
        </p:nvSpPr>
        <p:spPr>
          <a:xfrm flipH="false" flipV="false" rot="0">
            <a:off x="16655063" y="105644"/>
            <a:ext cx="2219455" cy="708665"/>
          </a:xfrm>
          <a:custGeom>
            <a:avLst/>
            <a:gdLst/>
            <a:ahLst/>
            <a:cxnLst/>
            <a:rect r="r" b="b" t="t" l="l"/>
            <a:pathLst>
              <a:path h="708665" w="2219455">
                <a:moveTo>
                  <a:pt x="0" y="0"/>
                </a:moveTo>
                <a:lnTo>
                  <a:pt x="2219456" y="0"/>
                </a:lnTo>
                <a:lnTo>
                  <a:pt x="2219456" y="708665"/>
                </a:lnTo>
                <a:lnTo>
                  <a:pt x="0" y="708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27516" y="-108746"/>
            <a:ext cx="1256216" cy="1137446"/>
          </a:xfrm>
          <a:custGeom>
            <a:avLst/>
            <a:gdLst/>
            <a:ahLst/>
            <a:cxnLst/>
            <a:rect r="r" b="b" t="t" l="l"/>
            <a:pathLst>
              <a:path h="1137446" w="1256216">
                <a:moveTo>
                  <a:pt x="0" y="0"/>
                </a:moveTo>
                <a:lnTo>
                  <a:pt x="1256216" y="0"/>
                </a:lnTo>
                <a:lnTo>
                  <a:pt x="1256216" y="1137446"/>
                </a:lnTo>
                <a:lnTo>
                  <a:pt x="0" y="11374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583713" y="2076674"/>
            <a:ext cx="3402503" cy="3348247"/>
            <a:chOff x="0" y="0"/>
            <a:chExt cx="928689" cy="913881"/>
          </a:xfrm>
        </p:grpSpPr>
        <p:sp>
          <p:nvSpPr>
            <p:cNvPr name="Freeform 10" id="10"/>
            <p:cNvSpPr/>
            <p:nvPr/>
          </p:nvSpPr>
          <p:spPr>
            <a:xfrm flipH="false" flipV="false" rot="0">
              <a:off x="0" y="0"/>
              <a:ext cx="928689" cy="913881"/>
            </a:xfrm>
            <a:custGeom>
              <a:avLst/>
              <a:gdLst/>
              <a:ahLst/>
              <a:cxnLst/>
              <a:rect r="r" b="b" t="t" l="l"/>
              <a:pathLst>
                <a:path h="913881" w="928689">
                  <a:moveTo>
                    <a:pt x="34130" y="0"/>
                  </a:moveTo>
                  <a:lnTo>
                    <a:pt x="894559" y="0"/>
                  </a:lnTo>
                  <a:cubicBezTo>
                    <a:pt x="903611" y="0"/>
                    <a:pt x="912292" y="3596"/>
                    <a:pt x="918693" y="9997"/>
                  </a:cubicBezTo>
                  <a:cubicBezTo>
                    <a:pt x="925094" y="16397"/>
                    <a:pt x="928689" y="25078"/>
                    <a:pt x="928689" y="34130"/>
                  </a:cubicBezTo>
                  <a:lnTo>
                    <a:pt x="928689" y="879750"/>
                  </a:lnTo>
                  <a:cubicBezTo>
                    <a:pt x="928689" y="888802"/>
                    <a:pt x="925094" y="897483"/>
                    <a:pt x="918693" y="903884"/>
                  </a:cubicBezTo>
                  <a:cubicBezTo>
                    <a:pt x="912292" y="910285"/>
                    <a:pt x="903611" y="913881"/>
                    <a:pt x="894559" y="913881"/>
                  </a:cubicBezTo>
                  <a:lnTo>
                    <a:pt x="34130" y="913881"/>
                  </a:lnTo>
                  <a:cubicBezTo>
                    <a:pt x="25078" y="913881"/>
                    <a:pt x="16397" y="910285"/>
                    <a:pt x="9997" y="903884"/>
                  </a:cubicBezTo>
                  <a:cubicBezTo>
                    <a:pt x="3596" y="897483"/>
                    <a:pt x="0" y="888802"/>
                    <a:pt x="0" y="879750"/>
                  </a:cubicBezTo>
                  <a:lnTo>
                    <a:pt x="0" y="34130"/>
                  </a:lnTo>
                  <a:cubicBezTo>
                    <a:pt x="0" y="25078"/>
                    <a:pt x="3596" y="16397"/>
                    <a:pt x="9997" y="9997"/>
                  </a:cubicBezTo>
                  <a:cubicBezTo>
                    <a:pt x="16397" y="3596"/>
                    <a:pt x="25078" y="0"/>
                    <a:pt x="34130" y="0"/>
                  </a:cubicBezTo>
                  <a:close/>
                </a:path>
              </a:pathLst>
            </a:custGeom>
            <a:blipFill>
              <a:blip r:embed="rId8"/>
              <a:stretch>
                <a:fillRect l="-23850" t="0" r="-23850" b="0"/>
              </a:stretch>
            </a:blipFill>
          </p:spPr>
        </p:sp>
      </p:grpSp>
      <p:sp>
        <p:nvSpPr>
          <p:cNvPr name="TextBox 11" id="11"/>
          <p:cNvSpPr txBox="true"/>
          <p:nvPr/>
        </p:nvSpPr>
        <p:spPr>
          <a:xfrm rot="0">
            <a:off x="8005541" y="4391025"/>
            <a:ext cx="5579398" cy="514416"/>
          </a:xfrm>
          <a:prstGeom prst="rect">
            <a:avLst/>
          </a:prstGeom>
        </p:spPr>
        <p:txBody>
          <a:bodyPr anchor="t" rtlCol="false" tIns="0" lIns="0" bIns="0" rIns="0">
            <a:spAutoFit/>
          </a:bodyPr>
          <a:lstStyle/>
          <a:p>
            <a:pPr algn="l">
              <a:lnSpc>
                <a:spcPts val="3840"/>
              </a:lnSpc>
            </a:pPr>
            <a:r>
              <a:rPr lang="en-US" b="true" sz="3200">
                <a:solidFill>
                  <a:srgbClr val="193378"/>
                </a:solidFill>
                <a:latin typeface="Poppins Bold"/>
                <a:ea typeface="Poppins Bold"/>
                <a:cs typeface="Poppins Bold"/>
                <a:sym typeface="Poppins Bold"/>
              </a:rPr>
              <a:t>Bussines Question:</a:t>
            </a:r>
          </a:p>
        </p:txBody>
      </p:sp>
      <p:grpSp>
        <p:nvGrpSpPr>
          <p:cNvPr name="Group 12" id="12"/>
          <p:cNvGrpSpPr/>
          <p:nvPr/>
        </p:nvGrpSpPr>
        <p:grpSpPr>
          <a:xfrm rot="0">
            <a:off x="4158142" y="2076674"/>
            <a:ext cx="3402503" cy="3348247"/>
            <a:chOff x="0" y="0"/>
            <a:chExt cx="928689" cy="913881"/>
          </a:xfrm>
        </p:grpSpPr>
        <p:sp>
          <p:nvSpPr>
            <p:cNvPr name="Freeform 13" id="13"/>
            <p:cNvSpPr/>
            <p:nvPr/>
          </p:nvSpPr>
          <p:spPr>
            <a:xfrm flipH="false" flipV="false" rot="0">
              <a:off x="0" y="0"/>
              <a:ext cx="928689" cy="913881"/>
            </a:xfrm>
            <a:custGeom>
              <a:avLst/>
              <a:gdLst/>
              <a:ahLst/>
              <a:cxnLst/>
              <a:rect r="r" b="b" t="t" l="l"/>
              <a:pathLst>
                <a:path h="913881" w="928689">
                  <a:moveTo>
                    <a:pt x="34130" y="0"/>
                  </a:moveTo>
                  <a:lnTo>
                    <a:pt x="894559" y="0"/>
                  </a:lnTo>
                  <a:cubicBezTo>
                    <a:pt x="903611" y="0"/>
                    <a:pt x="912292" y="3596"/>
                    <a:pt x="918693" y="9997"/>
                  </a:cubicBezTo>
                  <a:cubicBezTo>
                    <a:pt x="925094" y="16397"/>
                    <a:pt x="928689" y="25078"/>
                    <a:pt x="928689" y="34130"/>
                  </a:cubicBezTo>
                  <a:lnTo>
                    <a:pt x="928689" y="879750"/>
                  </a:lnTo>
                  <a:cubicBezTo>
                    <a:pt x="928689" y="888802"/>
                    <a:pt x="925094" y="897483"/>
                    <a:pt x="918693" y="903884"/>
                  </a:cubicBezTo>
                  <a:cubicBezTo>
                    <a:pt x="912292" y="910285"/>
                    <a:pt x="903611" y="913881"/>
                    <a:pt x="894559" y="913881"/>
                  </a:cubicBezTo>
                  <a:lnTo>
                    <a:pt x="34130" y="913881"/>
                  </a:lnTo>
                  <a:cubicBezTo>
                    <a:pt x="25078" y="913881"/>
                    <a:pt x="16397" y="910285"/>
                    <a:pt x="9997" y="903884"/>
                  </a:cubicBezTo>
                  <a:cubicBezTo>
                    <a:pt x="3596" y="897483"/>
                    <a:pt x="0" y="888802"/>
                    <a:pt x="0" y="879750"/>
                  </a:cubicBezTo>
                  <a:lnTo>
                    <a:pt x="0" y="34130"/>
                  </a:lnTo>
                  <a:cubicBezTo>
                    <a:pt x="0" y="25078"/>
                    <a:pt x="3596" y="16397"/>
                    <a:pt x="9997" y="9997"/>
                  </a:cubicBezTo>
                  <a:cubicBezTo>
                    <a:pt x="16397" y="3596"/>
                    <a:pt x="25078" y="0"/>
                    <a:pt x="34130" y="0"/>
                  </a:cubicBezTo>
                  <a:close/>
                </a:path>
              </a:pathLst>
            </a:custGeom>
            <a:blipFill>
              <a:blip r:embed="rId9"/>
              <a:stretch>
                <a:fillRect l="-23711" t="0" r="-23711" b="0"/>
              </a:stretch>
            </a:blipFill>
          </p:spPr>
        </p:sp>
      </p:grpSp>
      <p:grpSp>
        <p:nvGrpSpPr>
          <p:cNvPr name="Group 14" id="14"/>
          <p:cNvGrpSpPr/>
          <p:nvPr/>
        </p:nvGrpSpPr>
        <p:grpSpPr>
          <a:xfrm rot="0">
            <a:off x="295608" y="5558271"/>
            <a:ext cx="7010827" cy="2613455"/>
            <a:chOff x="0" y="0"/>
            <a:chExt cx="1913556" cy="713324"/>
          </a:xfrm>
        </p:grpSpPr>
        <p:sp>
          <p:nvSpPr>
            <p:cNvPr name="Freeform 15" id="15"/>
            <p:cNvSpPr/>
            <p:nvPr/>
          </p:nvSpPr>
          <p:spPr>
            <a:xfrm flipH="false" flipV="false" rot="0">
              <a:off x="0" y="0"/>
              <a:ext cx="1913556" cy="713324"/>
            </a:xfrm>
            <a:custGeom>
              <a:avLst/>
              <a:gdLst/>
              <a:ahLst/>
              <a:cxnLst/>
              <a:rect r="r" b="b" t="t" l="l"/>
              <a:pathLst>
                <a:path h="713324" w="1913556">
                  <a:moveTo>
                    <a:pt x="16564" y="0"/>
                  </a:moveTo>
                  <a:lnTo>
                    <a:pt x="1896992" y="0"/>
                  </a:lnTo>
                  <a:cubicBezTo>
                    <a:pt x="1906140" y="0"/>
                    <a:pt x="1913556" y="7416"/>
                    <a:pt x="1913556" y="16564"/>
                  </a:cubicBezTo>
                  <a:lnTo>
                    <a:pt x="1913556" y="696760"/>
                  </a:lnTo>
                  <a:cubicBezTo>
                    <a:pt x="1913556" y="701153"/>
                    <a:pt x="1911811" y="705366"/>
                    <a:pt x="1908705" y="708473"/>
                  </a:cubicBezTo>
                  <a:cubicBezTo>
                    <a:pt x="1905598" y="711579"/>
                    <a:pt x="1901385" y="713324"/>
                    <a:pt x="1896992" y="713324"/>
                  </a:cubicBezTo>
                  <a:lnTo>
                    <a:pt x="16564" y="713324"/>
                  </a:lnTo>
                  <a:cubicBezTo>
                    <a:pt x="12171" y="713324"/>
                    <a:pt x="7958" y="711579"/>
                    <a:pt x="4852" y="708473"/>
                  </a:cubicBezTo>
                  <a:cubicBezTo>
                    <a:pt x="1745" y="705366"/>
                    <a:pt x="0" y="701153"/>
                    <a:pt x="0" y="696760"/>
                  </a:cubicBezTo>
                  <a:lnTo>
                    <a:pt x="0" y="16564"/>
                  </a:lnTo>
                  <a:cubicBezTo>
                    <a:pt x="0" y="7416"/>
                    <a:pt x="7416" y="0"/>
                    <a:pt x="16564" y="0"/>
                  </a:cubicBezTo>
                  <a:close/>
                </a:path>
              </a:pathLst>
            </a:custGeom>
            <a:blipFill>
              <a:blip r:embed="rId10"/>
              <a:stretch>
                <a:fillRect l="0" t="-39363" r="0" b="-39363"/>
              </a:stretch>
            </a:blipFill>
          </p:spPr>
        </p:sp>
      </p:grpSp>
      <p:sp>
        <p:nvSpPr>
          <p:cNvPr name="Freeform 16" id="16"/>
          <p:cNvSpPr/>
          <p:nvPr/>
        </p:nvSpPr>
        <p:spPr>
          <a:xfrm flipH="false" flipV="false" rot="0">
            <a:off x="6048769" y="348715"/>
            <a:ext cx="640941" cy="642109"/>
          </a:xfrm>
          <a:custGeom>
            <a:avLst/>
            <a:gdLst/>
            <a:ahLst/>
            <a:cxnLst/>
            <a:rect r="r" b="b" t="t" l="l"/>
            <a:pathLst>
              <a:path h="642109" w="640941">
                <a:moveTo>
                  <a:pt x="0" y="0"/>
                </a:moveTo>
                <a:lnTo>
                  <a:pt x="640941" y="0"/>
                </a:lnTo>
                <a:lnTo>
                  <a:pt x="640941" y="642109"/>
                </a:lnTo>
                <a:lnTo>
                  <a:pt x="0" y="6421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15957013" y="7261442"/>
            <a:ext cx="640941" cy="642109"/>
          </a:xfrm>
          <a:custGeom>
            <a:avLst/>
            <a:gdLst/>
            <a:ahLst/>
            <a:cxnLst/>
            <a:rect r="r" b="b" t="t" l="l"/>
            <a:pathLst>
              <a:path h="642109" w="640941">
                <a:moveTo>
                  <a:pt x="0" y="0"/>
                </a:moveTo>
                <a:lnTo>
                  <a:pt x="640941" y="0"/>
                </a:lnTo>
                <a:lnTo>
                  <a:pt x="640941" y="642109"/>
                </a:lnTo>
                <a:lnTo>
                  <a:pt x="0" y="6421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8005541" y="888500"/>
            <a:ext cx="5023528" cy="514416"/>
          </a:xfrm>
          <a:prstGeom prst="rect">
            <a:avLst/>
          </a:prstGeom>
        </p:spPr>
        <p:txBody>
          <a:bodyPr anchor="t" rtlCol="false" tIns="0" lIns="0" bIns="0" rIns="0">
            <a:spAutoFit/>
          </a:bodyPr>
          <a:lstStyle/>
          <a:p>
            <a:pPr algn="l">
              <a:lnSpc>
                <a:spcPts val="3840"/>
              </a:lnSpc>
            </a:pPr>
            <a:r>
              <a:rPr lang="en-US" b="true" sz="3200">
                <a:solidFill>
                  <a:srgbClr val="193378"/>
                </a:solidFill>
                <a:latin typeface="Poppins Bold"/>
                <a:ea typeface="Poppins Bold"/>
                <a:cs typeface="Poppins Bold"/>
                <a:sym typeface="Poppins Bold"/>
              </a:rPr>
              <a:t>Tujuan Analisa:</a:t>
            </a:r>
          </a:p>
        </p:txBody>
      </p:sp>
      <p:sp>
        <p:nvSpPr>
          <p:cNvPr name="TextBox 19" id="19"/>
          <p:cNvSpPr txBox="true"/>
          <p:nvPr/>
        </p:nvSpPr>
        <p:spPr>
          <a:xfrm rot="0">
            <a:off x="8005541" y="1538140"/>
            <a:ext cx="7448656" cy="2853922"/>
          </a:xfrm>
          <a:prstGeom prst="rect">
            <a:avLst/>
          </a:prstGeom>
        </p:spPr>
        <p:txBody>
          <a:bodyPr anchor="t" rtlCol="false" tIns="0" lIns="0" bIns="0" rIns="0">
            <a:spAutoFit/>
          </a:bodyPr>
          <a:lstStyle/>
          <a:p>
            <a:pPr algn="l">
              <a:lnSpc>
                <a:spcPts val="3240"/>
              </a:lnSpc>
            </a:pPr>
            <a:r>
              <a:rPr lang="en-US" sz="1800">
                <a:solidFill>
                  <a:srgbClr val="193378"/>
                </a:solidFill>
                <a:latin typeface="Poppins"/>
                <a:ea typeface="Poppins"/>
                <a:cs typeface="Poppins"/>
                <a:sym typeface="Poppins"/>
              </a:rPr>
              <a:t>Insight yang dihasilkan dari analisis ini diharapkan dapat membantu tenaga medis, rumah sakit, dan pemerintah dalam:</a:t>
            </a:r>
          </a:p>
          <a:p>
            <a:pPr algn="l" marL="388620" indent="-194310" lvl="1">
              <a:lnSpc>
                <a:spcPts val="3240"/>
              </a:lnSpc>
              <a:buFont typeface="Arial"/>
              <a:buChar char="•"/>
            </a:pPr>
            <a:r>
              <a:rPr lang="en-US" sz="1800">
                <a:solidFill>
                  <a:srgbClr val="193378"/>
                </a:solidFill>
                <a:latin typeface="Poppins"/>
                <a:ea typeface="Poppins"/>
                <a:cs typeface="Poppins"/>
                <a:sym typeface="Poppins"/>
              </a:rPr>
              <a:t>Deteksi dan pencegahan dini stroke</a:t>
            </a:r>
          </a:p>
          <a:p>
            <a:pPr algn="l" marL="388620" indent="-194310" lvl="1">
              <a:lnSpc>
                <a:spcPts val="3240"/>
              </a:lnSpc>
              <a:buFont typeface="Arial"/>
              <a:buChar char="•"/>
            </a:pPr>
            <a:r>
              <a:rPr lang="en-US" sz="1800">
                <a:solidFill>
                  <a:srgbClr val="193378"/>
                </a:solidFill>
                <a:latin typeface="Poppins"/>
                <a:ea typeface="Poppins"/>
                <a:cs typeface="Poppins"/>
                <a:sym typeface="Poppins"/>
              </a:rPr>
              <a:t>Penyusunan program kesehatan berbasis data</a:t>
            </a:r>
          </a:p>
          <a:p>
            <a:pPr algn="l" marL="388620" indent="-194310" lvl="1">
              <a:lnSpc>
                <a:spcPts val="3240"/>
              </a:lnSpc>
              <a:buFont typeface="Arial"/>
              <a:buChar char="•"/>
            </a:pPr>
            <a:r>
              <a:rPr lang="en-US" sz="1800">
                <a:solidFill>
                  <a:srgbClr val="193378"/>
                </a:solidFill>
                <a:latin typeface="Poppins"/>
                <a:ea typeface="Poppins"/>
                <a:cs typeface="Poppins"/>
                <a:sym typeface="Poppins"/>
              </a:rPr>
              <a:t>Peningkatan kesadaran masyarakat terhadap faktor risiko stroke</a:t>
            </a:r>
          </a:p>
          <a:p>
            <a:pPr algn="l">
              <a:lnSpc>
                <a:spcPts val="3240"/>
              </a:lnSpc>
            </a:pPr>
          </a:p>
        </p:txBody>
      </p:sp>
      <p:sp>
        <p:nvSpPr>
          <p:cNvPr name="TextBox 20" id="20"/>
          <p:cNvSpPr txBox="true"/>
          <p:nvPr/>
        </p:nvSpPr>
        <p:spPr>
          <a:xfrm rot="0">
            <a:off x="8005541" y="5049861"/>
            <a:ext cx="8271943" cy="3263530"/>
          </a:xfrm>
          <a:prstGeom prst="rect">
            <a:avLst/>
          </a:prstGeom>
        </p:spPr>
        <p:txBody>
          <a:bodyPr anchor="t" rtlCol="false" tIns="0" lIns="0" bIns="0" rIns="0">
            <a:spAutoFit/>
          </a:bodyPr>
          <a:lstStyle/>
          <a:p>
            <a:pPr algn="l" marL="388620" indent="-194310" lvl="1">
              <a:lnSpc>
                <a:spcPts val="3240"/>
              </a:lnSpc>
              <a:buFont typeface="Arial"/>
              <a:buChar char="•"/>
            </a:pPr>
            <a:r>
              <a:rPr lang="en-US" sz="1800">
                <a:solidFill>
                  <a:srgbClr val="193378"/>
                </a:solidFill>
                <a:latin typeface="Poppins"/>
                <a:ea typeface="Poppins"/>
                <a:cs typeface="Poppins"/>
                <a:sym typeface="Poppins"/>
              </a:rPr>
              <a:t>Faktor apa yang paling berkontribusi terhadap kejadian stroke?</a:t>
            </a:r>
          </a:p>
          <a:p>
            <a:pPr algn="l" marL="388620" indent="-194310" lvl="1">
              <a:lnSpc>
                <a:spcPts val="3240"/>
              </a:lnSpc>
              <a:buFont typeface="Arial"/>
              <a:buChar char="•"/>
            </a:pPr>
            <a:r>
              <a:rPr lang="en-US" sz="1800">
                <a:solidFill>
                  <a:srgbClr val="193378"/>
                </a:solidFill>
                <a:latin typeface="Poppins"/>
                <a:ea typeface="Poppins"/>
                <a:cs typeface="Poppins"/>
                <a:sym typeface="Poppins"/>
              </a:rPr>
              <a:t>Pada kelompok usia berapa risiko stroke meningkat signifikan?</a:t>
            </a:r>
          </a:p>
          <a:p>
            <a:pPr algn="l" marL="388620" indent="-194310" lvl="1">
              <a:lnSpc>
                <a:spcPts val="3240"/>
              </a:lnSpc>
              <a:buFont typeface="Arial"/>
              <a:buChar char="•"/>
            </a:pPr>
            <a:r>
              <a:rPr lang="en-US" sz="1800">
                <a:solidFill>
                  <a:srgbClr val="193378"/>
                </a:solidFill>
                <a:latin typeface="Poppins"/>
                <a:ea typeface="Poppins"/>
                <a:cs typeface="Poppins"/>
                <a:sym typeface="Poppins"/>
              </a:rPr>
              <a:t>Apakah hipertensi, penyakit jantung, dan kadar glukosa tinggi meningkatkan risiko secara signifikan?</a:t>
            </a:r>
          </a:p>
          <a:p>
            <a:pPr algn="l" marL="388620" indent="-194310" lvl="1">
              <a:lnSpc>
                <a:spcPts val="3240"/>
              </a:lnSpc>
              <a:buFont typeface="Arial"/>
              <a:buChar char="•"/>
            </a:pPr>
            <a:r>
              <a:rPr lang="en-US" sz="1800">
                <a:solidFill>
                  <a:srgbClr val="193378"/>
                </a:solidFill>
                <a:latin typeface="Poppins"/>
                <a:ea typeface="Poppins"/>
                <a:cs typeface="Poppins"/>
                <a:sym typeface="Poppins"/>
              </a:rPr>
              <a:t>Apakah kombi</a:t>
            </a:r>
            <a:r>
              <a:rPr lang="en-US" sz="1800">
                <a:solidFill>
                  <a:srgbClr val="193378"/>
                </a:solidFill>
                <a:latin typeface="Poppins"/>
                <a:ea typeface="Poppins"/>
                <a:cs typeface="Poppins"/>
                <a:sym typeface="Poppins"/>
              </a:rPr>
              <a:t>nasi komorbid (misal: hipertensi + penyakit jantung) memperbesar risiko dibanding faktor tunggal?</a:t>
            </a:r>
          </a:p>
          <a:p>
            <a:pPr algn="l" marL="388620" indent="-194310" lvl="1">
              <a:lnSpc>
                <a:spcPts val="3240"/>
              </a:lnSpc>
              <a:buFont typeface="Arial"/>
              <a:buChar char="•"/>
            </a:pPr>
            <a:r>
              <a:rPr lang="en-US" sz="1800">
                <a:solidFill>
                  <a:srgbClr val="193378"/>
                </a:solidFill>
                <a:latin typeface="Poppins"/>
                <a:ea typeface="Poppins"/>
                <a:cs typeface="Poppins"/>
                <a:sym typeface="Poppins"/>
              </a:rPr>
              <a:t>Kelompok demografis mana yang paling rentan terhadap stroke?</a:t>
            </a:r>
          </a:p>
          <a:p>
            <a:pPr algn="l">
              <a:lnSpc>
                <a:spcPts val="324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AECF1"/>
        </a:solidFill>
      </p:bgPr>
    </p:bg>
    <p:spTree>
      <p:nvGrpSpPr>
        <p:cNvPr id="1" name=""/>
        <p:cNvGrpSpPr/>
        <p:nvPr/>
      </p:nvGrpSpPr>
      <p:grpSpPr>
        <a:xfrm>
          <a:off x="0" y="0"/>
          <a:ext cx="0" cy="0"/>
          <a:chOff x="0" y="0"/>
          <a:chExt cx="0" cy="0"/>
        </a:xfrm>
      </p:grpSpPr>
      <p:sp>
        <p:nvSpPr>
          <p:cNvPr name="Freeform 2" id="2"/>
          <p:cNvSpPr/>
          <p:nvPr/>
        </p:nvSpPr>
        <p:spPr>
          <a:xfrm flipH="false" flipV="false" rot="0">
            <a:off x="484750" y="2870311"/>
            <a:ext cx="8099697" cy="5943153"/>
          </a:xfrm>
          <a:custGeom>
            <a:avLst/>
            <a:gdLst/>
            <a:ahLst/>
            <a:cxnLst/>
            <a:rect r="r" b="b" t="t" l="l"/>
            <a:pathLst>
              <a:path h="5943153" w="8099697">
                <a:moveTo>
                  <a:pt x="0" y="0"/>
                </a:moveTo>
                <a:lnTo>
                  <a:pt x="8099697" y="0"/>
                </a:lnTo>
                <a:lnTo>
                  <a:pt x="8099697" y="5943153"/>
                </a:lnTo>
                <a:lnTo>
                  <a:pt x="0" y="5943153"/>
                </a:lnTo>
                <a:lnTo>
                  <a:pt x="0" y="0"/>
                </a:lnTo>
                <a:close/>
              </a:path>
            </a:pathLst>
          </a:custGeom>
          <a:blipFill>
            <a:blip r:embed="rId2"/>
            <a:stretch>
              <a:fillRect l="0" t="0" r="0" b="0"/>
            </a:stretch>
          </a:blipFill>
        </p:spPr>
      </p:sp>
      <p:sp>
        <p:nvSpPr>
          <p:cNvPr name="TextBox 3" id="3"/>
          <p:cNvSpPr txBox="true"/>
          <p:nvPr/>
        </p:nvSpPr>
        <p:spPr>
          <a:xfrm rot="0">
            <a:off x="484750" y="207422"/>
            <a:ext cx="11641132" cy="1224948"/>
          </a:xfrm>
          <a:prstGeom prst="rect">
            <a:avLst/>
          </a:prstGeom>
        </p:spPr>
        <p:txBody>
          <a:bodyPr anchor="t" rtlCol="false" tIns="0" lIns="0" bIns="0" rIns="0">
            <a:spAutoFit/>
          </a:bodyPr>
          <a:lstStyle/>
          <a:p>
            <a:pPr algn="l">
              <a:lnSpc>
                <a:spcPts val="8880"/>
              </a:lnSpc>
            </a:pPr>
            <a:r>
              <a:rPr lang="en-US" sz="8000" b="true">
                <a:solidFill>
                  <a:srgbClr val="193378"/>
                </a:solidFill>
                <a:latin typeface="Poppins Bold"/>
                <a:ea typeface="Poppins Bold"/>
                <a:cs typeface="Poppins Bold"/>
                <a:sym typeface="Poppins Bold"/>
              </a:rPr>
              <a:t>Data Understanding</a:t>
            </a:r>
          </a:p>
        </p:txBody>
      </p:sp>
      <p:sp>
        <p:nvSpPr>
          <p:cNvPr name="TextBox 4" id="4"/>
          <p:cNvSpPr txBox="true"/>
          <p:nvPr/>
        </p:nvSpPr>
        <p:spPr>
          <a:xfrm rot="0">
            <a:off x="669261" y="1620207"/>
            <a:ext cx="5828744" cy="364965"/>
          </a:xfrm>
          <a:prstGeom prst="rect">
            <a:avLst/>
          </a:prstGeom>
        </p:spPr>
        <p:txBody>
          <a:bodyPr anchor="t" rtlCol="false" tIns="0" lIns="0" bIns="0" rIns="0">
            <a:spAutoFit/>
          </a:bodyPr>
          <a:lstStyle/>
          <a:p>
            <a:pPr algn="l">
              <a:lnSpc>
                <a:spcPts val="2435"/>
              </a:lnSpc>
            </a:pPr>
            <a:r>
              <a:rPr lang="en-US" b="true" sz="2799" spc="-153">
                <a:solidFill>
                  <a:srgbClr val="193378"/>
                </a:solidFill>
                <a:latin typeface="Poppins Bold"/>
                <a:ea typeface="Poppins Bold"/>
                <a:cs typeface="Poppins Bold"/>
                <a:sym typeface="Poppins Bold"/>
              </a:rPr>
              <a:t>HEALTCARE DATASET STROKE</a:t>
            </a:r>
          </a:p>
        </p:txBody>
      </p:sp>
      <p:sp>
        <p:nvSpPr>
          <p:cNvPr name="TextBox 5" id="5"/>
          <p:cNvSpPr txBox="true"/>
          <p:nvPr/>
        </p:nvSpPr>
        <p:spPr>
          <a:xfrm rot="0">
            <a:off x="9589710" y="4567125"/>
            <a:ext cx="7669590" cy="2482619"/>
          </a:xfrm>
          <a:prstGeom prst="rect">
            <a:avLst/>
          </a:prstGeom>
        </p:spPr>
        <p:txBody>
          <a:bodyPr anchor="t" rtlCol="false" tIns="0" lIns="0" bIns="0" rIns="0">
            <a:spAutoFit/>
          </a:bodyPr>
          <a:lstStyle/>
          <a:p>
            <a:pPr algn="just">
              <a:lnSpc>
                <a:spcPts val="2800"/>
              </a:lnSpc>
            </a:pPr>
            <a:r>
              <a:rPr lang="en-US" sz="2000" spc="-98">
                <a:solidFill>
                  <a:srgbClr val="193378"/>
                </a:solidFill>
                <a:latin typeface="Poppins"/>
                <a:ea typeface="Poppins"/>
                <a:cs typeface="Poppins"/>
                <a:sym typeface="Poppins"/>
              </a:rPr>
              <a:t>Dataset ini berisi informasi pasien terkait faktor risiko kesehatan dan kejadian stroke. </a:t>
            </a:r>
            <a:r>
              <a:rPr lang="en-US" sz="2000" spc="-98">
                <a:solidFill>
                  <a:srgbClr val="193378"/>
                </a:solidFill>
                <a:latin typeface="Poppins"/>
                <a:ea typeface="Poppins"/>
                <a:cs typeface="Poppins"/>
                <a:sym typeface="Poppins"/>
              </a:rPr>
              <a:t>S</a:t>
            </a:r>
            <a:r>
              <a:rPr lang="en-US" sz="2000" spc="-98">
                <a:solidFill>
                  <a:srgbClr val="193378"/>
                </a:solidFill>
                <a:latin typeface="Poppins"/>
                <a:ea typeface="Poppins"/>
                <a:cs typeface="Poppins"/>
                <a:sym typeface="Poppins"/>
              </a:rPr>
              <a:t>etiap baris merepresentasikan 1 pasien.</a:t>
            </a:r>
          </a:p>
          <a:p>
            <a:pPr algn="just">
              <a:lnSpc>
                <a:spcPts val="2800"/>
              </a:lnSpc>
            </a:pPr>
            <a:r>
              <a:rPr lang="en-US" sz="2000" spc="-98">
                <a:solidFill>
                  <a:srgbClr val="193378"/>
                </a:solidFill>
                <a:latin typeface="Poppins"/>
                <a:ea typeface="Poppins"/>
                <a:cs typeface="Poppins"/>
                <a:sym typeface="Poppins"/>
              </a:rPr>
              <a:t>Total data: 4.860 pasien</a:t>
            </a:r>
          </a:p>
          <a:p>
            <a:pPr algn="just">
              <a:lnSpc>
                <a:spcPts val="2800"/>
              </a:lnSpc>
            </a:pPr>
          </a:p>
          <a:p>
            <a:pPr algn="just">
              <a:lnSpc>
                <a:spcPts val="2800"/>
              </a:lnSpc>
            </a:pPr>
          </a:p>
          <a:p>
            <a:pPr algn="just">
              <a:lnSpc>
                <a:spcPts val="2800"/>
              </a:lnSpc>
            </a:pPr>
          </a:p>
          <a:p>
            <a:pPr algn="just">
              <a:lnSpc>
                <a:spcPts val="28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AECF1"/>
        </a:solidFill>
      </p:bgPr>
    </p:bg>
    <p:spTree>
      <p:nvGrpSpPr>
        <p:cNvPr id="1" name=""/>
        <p:cNvGrpSpPr/>
        <p:nvPr/>
      </p:nvGrpSpPr>
      <p:grpSpPr>
        <a:xfrm>
          <a:off x="0" y="0"/>
          <a:ext cx="0" cy="0"/>
          <a:chOff x="0" y="0"/>
          <a:chExt cx="0" cy="0"/>
        </a:xfrm>
      </p:grpSpPr>
      <p:grpSp>
        <p:nvGrpSpPr>
          <p:cNvPr name="Group 2" id="2"/>
          <p:cNvGrpSpPr/>
          <p:nvPr/>
        </p:nvGrpSpPr>
        <p:grpSpPr>
          <a:xfrm rot="0">
            <a:off x="2365517" y="1499967"/>
            <a:ext cx="13556965" cy="7287065"/>
            <a:chOff x="0" y="0"/>
            <a:chExt cx="18075954" cy="9716087"/>
          </a:xfrm>
        </p:grpSpPr>
        <p:sp>
          <p:nvSpPr>
            <p:cNvPr name="Freeform 3" id="3"/>
            <p:cNvSpPr/>
            <p:nvPr/>
          </p:nvSpPr>
          <p:spPr>
            <a:xfrm flipH="false" flipV="false" rot="0">
              <a:off x="14019631" y="2185395"/>
              <a:ext cx="646121" cy="748141"/>
            </a:xfrm>
            <a:custGeom>
              <a:avLst/>
              <a:gdLst/>
              <a:ahLst/>
              <a:cxnLst/>
              <a:rect r="r" b="b" t="t" l="l"/>
              <a:pathLst>
                <a:path h="748141" w="646121">
                  <a:moveTo>
                    <a:pt x="0" y="0"/>
                  </a:moveTo>
                  <a:lnTo>
                    <a:pt x="646121" y="0"/>
                  </a:lnTo>
                  <a:lnTo>
                    <a:pt x="646121" y="748141"/>
                  </a:lnTo>
                  <a:lnTo>
                    <a:pt x="0" y="748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783573"/>
              <a:ext cx="6793634" cy="4600536"/>
              <a:chOff x="0" y="0"/>
              <a:chExt cx="1015371" cy="687592"/>
            </a:xfrm>
          </p:grpSpPr>
          <p:sp>
            <p:nvSpPr>
              <p:cNvPr name="Freeform 5" id="5"/>
              <p:cNvSpPr/>
              <p:nvPr/>
            </p:nvSpPr>
            <p:spPr>
              <a:xfrm flipH="false" flipV="false" rot="0">
                <a:off x="0" y="0"/>
                <a:ext cx="1015371" cy="687592"/>
              </a:xfrm>
              <a:custGeom>
                <a:avLst/>
                <a:gdLst/>
                <a:ahLst/>
                <a:cxnLst/>
                <a:rect r="r" b="b" t="t" l="l"/>
                <a:pathLst>
                  <a:path h="687592" w="1015371">
                    <a:moveTo>
                      <a:pt x="30122" y="0"/>
                    </a:moveTo>
                    <a:lnTo>
                      <a:pt x="985248" y="0"/>
                    </a:lnTo>
                    <a:cubicBezTo>
                      <a:pt x="1001884" y="0"/>
                      <a:pt x="1015371" y="13486"/>
                      <a:pt x="1015371" y="30122"/>
                    </a:cubicBezTo>
                    <a:lnTo>
                      <a:pt x="1015371" y="657470"/>
                    </a:lnTo>
                    <a:cubicBezTo>
                      <a:pt x="1015371" y="665459"/>
                      <a:pt x="1012197" y="673120"/>
                      <a:pt x="1006548" y="678769"/>
                    </a:cubicBezTo>
                    <a:cubicBezTo>
                      <a:pt x="1000899" y="684418"/>
                      <a:pt x="993237" y="687592"/>
                      <a:pt x="985248" y="687592"/>
                    </a:cubicBezTo>
                    <a:lnTo>
                      <a:pt x="30122" y="687592"/>
                    </a:lnTo>
                    <a:cubicBezTo>
                      <a:pt x="22133" y="687592"/>
                      <a:pt x="14472" y="684418"/>
                      <a:pt x="8823" y="678769"/>
                    </a:cubicBezTo>
                    <a:cubicBezTo>
                      <a:pt x="3174" y="673120"/>
                      <a:pt x="0" y="665459"/>
                      <a:pt x="0" y="657470"/>
                    </a:cubicBezTo>
                    <a:lnTo>
                      <a:pt x="0" y="30122"/>
                    </a:lnTo>
                    <a:cubicBezTo>
                      <a:pt x="0" y="22133"/>
                      <a:pt x="3174" y="14472"/>
                      <a:pt x="8823" y="8823"/>
                    </a:cubicBezTo>
                    <a:cubicBezTo>
                      <a:pt x="14472" y="3174"/>
                      <a:pt x="22133" y="0"/>
                      <a:pt x="30122" y="0"/>
                    </a:cubicBezTo>
                    <a:close/>
                  </a:path>
                </a:pathLst>
              </a:custGeom>
              <a:solidFill>
                <a:srgbClr val="193378"/>
              </a:solidFill>
            </p:spPr>
          </p:sp>
          <p:sp>
            <p:nvSpPr>
              <p:cNvPr name="TextBox 6" id="6"/>
              <p:cNvSpPr txBox="true"/>
              <p:nvPr/>
            </p:nvSpPr>
            <p:spPr>
              <a:xfrm>
                <a:off x="0" y="28575"/>
                <a:ext cx="1015371" cy="659017"/>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281952" y="1052129"/>
              <a:ext cx="6229730" cy="8663957"/>
              <a:chOff x="0" y="0"/>
              <a:chExt cx="931090" cy="1294907"/>
            </a:xfrm>
          </p:grpSpPr>
          <p:sp>
            <p:nvSpPr>
              <p:cNvPr name="Freeform 8" id="8"/>
              <p:cNvSpPr/>
              <p:nvPr/>
            </p:nvSpPr>
            <p:spPr>
              <a:xfrm flipH="false" flipV="false" rot="0">
                <a:off x="0" y="0"/>
                <a:ext cx="931090" cy="1294907"/>
              </a:xfrm>
              <a:custGeom>
                <a:avLst/>
                <a:gdLst/>
                <a:ahLst/>
                <a:cxnLst/>
                <a:rect r="r" b="b" t="t" l="l"/>
                <a:pathLst>
                  <a:path h="1294907" w="931090">
                    <a:moveTo>
                      <a:pt x="32849" y="0"/>
                    </a:moveTo>
                    <a:lnTo>
                      <a:pt x="898241" y="0"/>
                    </a:lnTo>
                    <a:cubicBezTo>
                      <a:pt x="906953" y="0"/>
                      <a:pt x="915308" y="3461"/>
                      <a:pt x="921469" y="9621"/>
                    </a:cubicBezTo>
                    <a:cubicBezTo>
                      <a:pt x="927629" y="15782"/>
                      <a:pt x="931090" y="24137"/>
                      <a:pt x="931090" y="32849"/>
                    </a:cubicBezTo>
                    <a:lnTo>
                      <a:pt x="931090" y="1262059"/>
                    </a:lnTo>
                    <a:cubicBezTo>
                      <a:pt x="931090" y="1270771"/>
                      <a:pt x="927629" y="1279126"/>
                      <a:pt x="921469" y="1285286"/>
                    </a:cubicBezTo>
                    <a:cubicBezTo>
                      <a:pt x="915308" y="1291447"/>
                      <a:pt x="906953" y="1294907"/>
                      <a:pt x="898241" y="1294907"/>
                    </a:cubicBezTo>
                    <a:lnTo>
                      <a:pt x="32849" y="1294907"/>
                    </a:lnTo>
                    <a:cubicBezTo>
                      <a:pt x="14707" y="1294907"/>
                      <a:pt x="0" y="1280201"/>
                      <a:pt x="0" y="1262059"/>
                    </a:cubicBezTo>
                    <a:lnTo>
                      <a:pt x="0" y="32849"/>
                    </a:lnTo>
                    <a:cubicBezTo>
                      <a:pt x="0" y="24137"/>
                      <a:pt x="3461" y="15782"/>
                      <a:pt x="9621" y="9621"/>
                    </a:cubicBezTo>
                    <a:cubicBezTo>
                      <a:pt x="15782" y="3461"/>
                      <a:pt x="24137" y="0"/>
                      <a:pt x="32849" y="0"/>
                    </a:cubicBezTo>
                    <a:close/>
                  </a:path>
                </a:pathLst>
              </a:custGeom>
              <a:solidFill>
                <a:srgbClr val="649EC6"/>
              </a:solidFill>
            </p:spPr>
          </p:sp>
          <p:sp>
            <p:nvSpPr>
              <p:cNvPr name="TextBox 9" id="9"/>
              <p:cNvSpPr txBox="true"/>
              <p:nvPr/>
            </p:nvSpPr>
            <p:spPr>
              <a:xfrm>
                <a:off x="0" y="28575"/>
                <a:ext cx="931090" cy="1266332"/>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0">
              <a:off x="2027352" y="119081"/>
              <a:ext cx="2738929" cy="2719138"/>
              <a:chOff x="0" y="0"/>
              <a:chExt cx="818716" cy="812800"/>
            </a:xfrm>
          </p:grpSpPr>
          <p:sp>
            <p:nvSpPr>
              <p:cNvPr name="Freeform 11" id="11"/>
              <p:cNvSpPr/>
              <p:nvPr/>
            </p:nvSpPr>
            <p:spPr>
              <a:xfrm flipH="false" flipV="false" rot="0">
                <a:off x="0" y="0"/>
                <a:ext cx="818716" cy="812800"/>
              </a:xfrm>
              <a:custGeom>
                <a:avLst/>
                <a:gdLst/>
                <a:ahLst/>
                <a:cxnLst/>
                <a:rect r="r" b="b" t="t" l="l"/>
                <a:pathLst>
                  <a:path h="812800" w="818716">
                    <a:moveTo>
                      <a:pt x="409358" y="0"/>
                    </a:moveTo>
                    <a:cubicBezTo>
                      <a:pt x="183276" y="0"/>
                      <a:pt x="0" y="181951"/>
                      <a:pt x="0" y="406400"/>
                    </a:cubicBezTo>
                    <a:cubicBezTo>
                      <a:pt x="0" y="630849"/>
                      <a:pt x="183276" y="812800"/>
                      <a:pt x="409358" y="812800"/>
                    </a:cubicBezTo>
                    <a:cubicBezTo>
                      <a:pt x="635440" y="812800"/>
                      <a:pt x="818716" y="630849"/>
                      <a:pt x="818716" y="406400"/>
                    </a:cubicBezTo>
                    <a:cubicBezTo>
                      <a:pt x="818716" y="181951"/>
                      <a:pt x="635440" y="0"/>
                      <a:pt x="409358" y="0"/>
                    </a:cubicBezTo>
                    <a:close/>
                  </a:path>
                </a:pathLst>
              </a:custGeom>
              <a:solidFill>
                <a:srgbClr val="C70B3A"/>
              </a:solidFill>
            </p:spPr>
          </p:sp>
          <p:sp>
            <p:nvSpPr>
              <p:cNvPr name="TextBox 12" id="12"/>
              <p:cNvSpPr txBox="true"/>
              <p:nvPr/>
            </p:nvSpPr>
            <p:spPr>
              <a:xfrm>
                <a:off x="76755" y="171450"/>
                <a:ext cx="665207" cy="565150"/>
              </a:xfrm>
              <a:prstGeom prst="rect">
                <a:avLst/>
              </a:prstGeom>
            </p:spPr>
            <p:txBody>
              <a:bodyPr anchor="ctr" rtlCol="false" tIns="50800" lIns="50800" bIns="50800" rIns="50800"/>
              <a:lstStyle/>
              <a:p>
                <a:pPr algn="ctr">
                  <a:lnSpc>
                    <a:spcPts val="5400"/>
                  </a:lnSpc>
                </a:pPr>
                <a:r>
                  <a:rPr lang="en-US" b="true" sz="5400">
                    <a:solidFill>
                      <a:srgbClr val="193378"/>
                    </a:solidFill>
                    <a:latin typeface="DM Sans Bold"/>
                    <a:ea typeface="DM Sans Bold"/>
                    <a:cs typeface="DM Sans Bold"/>
                    <a:sym typeface="DM Sans Bold"/>
                  </a:rPr>
                  <a:t>1</a:t>
                </a:r>
              </a:p>
            </p:txBody>
          </p:sp>
        </p:grpSp>
        <p:sp>
          <p:nvSpPr>
            <p:cNvPr name="TextBox 13" id="13"/>
            <p:cNvSpPr txBox="true"/>
            <p:nvPr/>
          </p:nvSpPr>
          <p:spPr>
            <a:xfrm rot="0">
              <a:off x="326606" y="2941923"/>
              <a:ext cx="6185076" cy="568182"/>
            </a:xfrm>
            <a:prstGeom prst="rect">
              <a:avLst/>
            </a:prstGeom>
          </p:spPr>
          <p:txBody>
            <a:bodyPr anchor="t" rtlCol="false" tIns="0" lIns="0" bIns="0" rIns="0">
              <a:spAutoFit/>
            </a:bodyPr>
            <a:lstStyle/>
            <a:p>
              <a:pPr algn="ctr">
                <a:lnSpc>
                  <a:spcPts val="1584"/>
                </a:lnSpc>
              </a:pPr>
              <a:r>
                <a:rPr lang="en-US" b="true" sz="1584" spc="-77">
                  <a:solidFill>
                    <a:srgbClr val="193378"/>
                  </a:solidFill>
                  <a:latin typeface="Poppins Bold"/>
                  <a:ea typeface="Poppins Bold"/>
                  <a:cs typeface="Poppins Bold"/>
                  <a:sym typeface="Poppins Bold"/>
                </a:rPr>
                <a:t>Memeriksa struktur data, nama kolom, dan tipe data</a:t>
              </a:r>
            </a:p>
          </p:txBody>
        </p:sp>
        <p:sp>
          <p:nvSpPr>
            <p:cNvPr name="TextBox 14" id="14"/>
            <p:cNvSpPr txBox="true"/>
            <p:nvPr/>
          </p:nvSpPr>
          <p:spPr>
            <a:xfrm rot="0">
              <a:off x="6511682" y="4545919"/>
              <a:ext cx="4498124" cy="1628753"/>
            </a:xfrm>
            <a:prstGeom prst="rect">
              <a:avLst/>
            </a:prstGeom>
          </p:spPr>
          <p:txBody>
            <a:bodyPr anchor="t" rtlCol="false" tIns="0" lIns="0" bIns="0" rIns="0">
              <a:spAutoFit/>
            </a:bodyPr>
            <a:lstStyle/>
            <a:p>
              <a:pPr algn="ctr">
                <a:lnSpc>
                  <a:spcPts val="3330"/>
                </a:lnSpc>
              </a:pPr>
            </a:p>
            <a:p>
              <a:pPr algn="ctr">
                <a:lnSpc>
                  <a:spcPts val="3330"/>
                </a:lnSpc>
              </a:pPr>
            </a:p>
            <a:p>
              <a:pPr algn="ctr">
                <a:lnSpc>
                  <a:spcPts val="3330"/>
                </a:lnSpc>
              </a:pPr>
            </a:p>
          </p:txBody>
        </p:sp>
        <p:grpSp>
          <p:nvGrpSpPr>
            <p:cNvPr name="Group 15" id="15"/>
            <p:cNvGrpSpPr/>
            <p:nvPr/>
          </p:nvGrpSpPr>
          <p:grpSpPr>
            <a:xfrm rot="0">
              <a:off x="7390696" y="809538"/>
              <a:ext cx="10685257" cy="4587163"/>
              <a:chOff x="0" y="0"/>
              <a:chExt cx="1601665" cy="687592"/>
            </a:xfrm>
          </p:grpSpPr>
          <p:sp>
            <p:nvSpPr>
              <p:cNvPr name="Freeform 16" id="16"/>
              <p:cNvSpPr/>
              <p:nvPr/>
            </p:nvSpPr>
            <p:spPr>
              <a:xfrm flipH="false" flipV="false" rot="0">
                <a:off x="0" y="0"/>
                <a:ext cx="1601665" cy="687592"/>
              </a:xfrm>
              <a:custGeom>
                <a:avLst/>
                <a:gdLst/>
                <a:ahLst/>
                <a:cxnLst/>
                <a:rect r="r" b="b" t="t" l="l"/>
                <a:pathLst>
                  <a:path h="687592" w="1601665">
                    <a:moveTo>
                      <a:pt x="19152" y="0"/>
                    </a:moveTo>
                    <a:lnTo>
                      <a:pt x="1582513" y="0"/>
                    </a:lnTo>
                    <a:cubicBezTo>
                      <a:pt x="1587593" y="0"/>
                      <a:pt x="1592464" y="2018"/>
                      <a:pt x="1596056" y="5609"/>
                    </a:cubicBezTo>
                    <a:cubicBezTo>
                      <a:pt x="1599647" y="9201"/>
                      <a:pt x="1601665" y="14072"/>
                      <a:pt x="1601665" y="19152"/>
                    </a:cubicBezTo>
                    <a:lnTo>
                      <a:pt x="1601665" y="668440"/>
                    </a:lnTo>
                    <a:cubicBezTo>
                      <a:pt x="1601665" y="679018"/>
                      <a:pt x="1593091" y="687592"/>
                      <a:pt x="1582513" y="687592"/>
                    </a:cubicBezTo>
                    <a:lnTo>
                      <a:pt x="19152" y="687592"/>
                    </a:lnTo>
                    <a:cubicBezTo>
                      <a:pt x="14072" y="687592"/>
                      <a:pt x="9201" y="685574"/>
                      <a:pt x="5609" y="681983"/>
                    </a:cubicBezTo>
                    <a:cubicBezTo>
                      <a:pt x="2018" y="678391"/>
                      <a:pt x="0" y="673520"/>
                      <a:pt x="0" y="668440"/>
                    </a:cubicBezTo>
                    <a:lnTo>
                      <a:pt x="0" y="19152"/>
                    </a:lnTo>
                    <a:cubicBezTo>
                      <a:pt x="0" y="8574"/>
                      <a:pt x="8574" y="0"/>
                      <a:pt x="19152" y="0"/>
                    </a:cubicBezTo>
                    <a:close/>
                  </a:path>
                </a:pathLst>
              </a:custGeom>
              <a:solidFill>
                <a:srgbClr val="193378"/>
              </a:solidFill>
            </p:spPr>
          </p:sp>
          <p:sp>
            <p:nvSpPr>
              <p:cNvPr name="TextBox 17" id="17"/>
              <p:cNvSpPr txBox="true"/>
              <p:nvPr/>
            </p:nvSpPr>
            <p:spPr>
              <a:xfrm>
                <a:off x="0" y="38100"/>
                <a:ext cx="1601665" cy="649492"/>
              </a:xfrm>
              <a:prstGeom prst="rect">
                <a:avLst/>
              </a:prstGeom>
            </p:spPr>
            <p:txBody>
              <a:bodyPr anchor="ctr" rtlCol="false" tIns="50652" lIns="50652" bIns="50652" rIns="50652"/>
              <a:lstStyle/>
              <a:p>
                <a:pPr algn="ctr">
                  <a:lnSpc>
                    <a:spcPts val="2099"/>
                  </a:lnSpc>
                </a:pPr>
              </a:p>
            </p:txBody>
          </p:sp>
        </p:grpSp>
        <p:grpSp>
          <p:nvGrpSpPr>
            <p:cNvPr name="Group 18" id="18"/>
            <p:cNvGrpSpPr/>
            <p:nvPr/>
          </p:nvGrpSpPr>
          <p:grpSpPr>
            <a:xfrm rot="0">
              <a:off x="7693850" y="1077314"/>
              <a:ext cx="10126170" cy="8638773"/>
              <a:chOff x="0" y="0"/>
              <a:chExt cx="1517861" cy="1294907"/>
            </a:xfrm>
          </p:grpSpPr>
          <p:sp>
            <p:nvSpPr>
              <p:cNvPr name="Freeform 19" id="19"/>
              <p:cNvSpPr/>
              <p:nvPr/>
            </p:nvSpPr>
            <p:spPr>
              <a:xfrm flipH="false" flipV="false" rot="0">
                <a:off x="0" y="0"/>
                <a:ext cx="1517861" cy="1294907"/>
              </a:xfrm>
              <a:custGeom>
                <a:avLst/>
                <a:gdLst/>
                <a:ahLst/>
                <a:cxnLst/>
                <a:rect r="r" b="b" t="t" l="l"/>
                <a:pathLst>
                  <a:path h="1294907" w="1517861">
                    <a:moveTo>
                      <a:pt x="20209" y="0"/>
                    </a:moveTo>
                    <a:lnTo>
                      <a:pt x="1497652" y="0"/>
                    </a:lnTo>
                    <a:cubicBezTo>
                      <a:pt x="1508813" y="0"/>
                      <a:pt x="1517861" y="9048"/>
                      <a:pt x="1517861" y="20209"/>
                    </a:cubicBezTo>
                    <a:lnTo>
                      <a:pt x="1517861" y="1274698"/>
                    </a:lnTo>
                    <a:cubicBezTo>
                      <a:pt x="1517861" y="1280058"/>
                      <a:pt x="1515732" y="1285198"/>
                      <a:pt x="1511942" y="1288988"/>
                    </a:cubicBezTo>
                    <a:cubicBezTo>
                      <a:pt x="1508152" y="1292778"/>
                      <a:pt x="1503011" y="1294907"/>
                      <a:pt x="1497652" y="1294907"/>
                    </a:cubicBezTo>
                    <a:lnTo>
                      <a:pt x="20209" y="1294907"/>
                    </a:lnTo>
                    <a:cubicBezTo>
                      <a:pt x="9048" y="1294907"/>
                      <a:pt x="0" y="1285860"/>
                      <a:pt x="0" y="1274698"/>
                    </a:cubicBezTo>
                    <a:lnTo>
                      <a:pt x="0" y="20209"/>
                    </a:lnTo>
                    <a:cubicBezTo>
                      <a:pt x="0" y="9048"/>
                      <a:pt x="9048" y="0"/>
                      <a:pt x="20209" y="0"/>
                    </a:cubicBezTo>
                    <a:close/>
                  </a:path>
                </a:pathLst>
              </a:custGeom>
              <a:solidFill>
                <a:srgbClr val="649EC6"/>
              </a:solidFill>
            </p:spPr>
          </p:sp>
          <p:sp>
            <p:nvSpPr>
              <p:cNvPr name="TextBox 20" id="20"/>
              <p:cNvSpPr txBox="true"/>
              <p:nvPr/>
            </p:nvSpPr>
            <p:spPr>
              <a:xfrm>
                <a:off x="0" y="38100"/>
                <a:ext cx="1517861" cy="1256807"/>
              </a:xfrm>
              <a:prstGeom prst="rect">
                <a:avLst/>
              </a:prstGeom>
            </p:spPr>
            <p:txBody>
              <a:bodyPr anchor="ctr" rtlCol="false" tIns="50652" lIns="50652" bIns="50652" rIns="50652"/>
              <a:lstStyle/>
              <a:p>
                <a:pPr algn="ctr">
                  <a:lnSpc>
                    <a:spcPts val="2099"/>
                  </a:lnSpc>
                </a:pPr>
              </a:p>
            </p:txBody>
          </p:sp>
        </p:grpSp>
        <p:sp>
          <p:nvSpPr>
            <p:cNvPr name="TextBox 21" id="21"/>
            <p:cNvSpPr txBox="true"/>
            <p:nvPr/>
          </p:nvSpPr>
          <p:spPr>
            <a:xfrm rot="0">
              <a:off x="7693850" y="2839731"/>
              <a:ext cx="10278043" cy="301394"/>
            </a:xfrm>
            <a:prstGeom prst="rect">
              <a:avLst/>
            </a:prstGeom>
          </p:spPr>
          <p:txBody>
            <a:bodyPr anchor="t" rtlCol="false" tIns="0" lIns="0" bIns="0" rIns="0">
              <a:spAutoFit/>
            </a:bodyPr>
            <a:lstStyle/>
            <a:p>
              <a:pPr algn="ctr">
                <a:lnSpc>
                  <a:spcPts val="1584"/>
                </a:lnSpc>
              </a:pPr>
              <a:r>
                <a:rPr lang="en-US" b="true" sz="1584">
                  <a:solidFill>
                    <a:srgbClr val="193378"/>
                  </a:solidFill>
                  <a:latin typeface="Poppins Bold"/>
                  <a:ea typeface="Poppins Bold"/>
                  <a:cs typeface="Poppins Bold"/>
                  <a:sym typeface="Poppins Bold"/>
                </a:rPr>
                <a:t>Cek konsistensi variabel categorical</a:t>
              </a:r>
            </a:p>
          </p:txBody>
        </p:sp>
        <p:sp>
          <p:nvSpPr>
            <p:cNvPr name="TextBox 22" id="22"/>
            <p:cNvSpPr txBox="true"/>
            <p:nvPr/>
          </p:nvSpPr>
          <p:spPr>
            <a:xfrm rot="0">
              <a:off x="7693850" y="7499475"/>
              <a:ext cx="4452640" cy="519581"/>
            </a:xfrm>
            <a:prstGeom prst="rect">
              <a:avLst/>
            </a:prstGeom>
          </p:spPr>
          <p:txBody>
            <a:bodyPr anchor="t" rtlCol="false" tIns="0" lIns="0" bIns="0" rIns="0">
              <a:spAutoFit/>
            </a:bodyPr>
            <a:lstStyle/>
            <a:p>
              <a:pPr algn="ctr">
                <a:lnSpc>
                  <a:spcPts val="3320"/>
                </a:lnSpc>
              </a:pPr>
            </a:p>
          </p:txBody>
        </p:sp>
        <p:sp>
          <p:nvSpPr>
            <p:cNvPr name="TextBox 23" id="23"/>
            <p:cNvSpPr txBox="true"/>
            <p:nvPr/>
          </p:nvSpPr>
          <p:spPr>
            <a:xfrm rot="0">
              <a:off x="639275" y="7776244"/>
              <a:ext cx="5436636" cy="362181"/>
            </a:xfrm>
            <a:prstGeom prst="rect">
              <a:avLst/>
            </a:prstGeom>
          </p:spPr>
          <p:txBody>
            <a:bodyPr anchor="t" rtlCol="false" tIns="0" lIns="0" bIns="0" rIns="0">
              <a:spAutoFit/>
            </a:bodyPr>
            <a:lstStyle/>
            <a:p>
              <a:pPr algn="l">
                <a:lnSpc>
                  <a:spcPts val="2218"/>
                </a:lnSpc>
                <a:spcBef>
                  <a:spcPct val="0"/>
                </a:spcBef>
              </a:pPr>
              <a:r>
                <a:rPr lang="en-US" sz="1584" spc="-77">
                  <a:solidFill>
                    <a:srgbClr val="193378"/>
                  </a:solidFill>
                  <a:latin typeface="Poppins"/>
                  <a:ea typeface="Poppins"/>
                  <a:cs typeface="Poppins"/>
                  <a:sym typeface="Poppins"/>
                </a:rPr>
                <a:t>Seluruh kolom telah sesuai tipe datanya</a:t>
              </a:r>
            </a:p>
          </p:txBody>
        </p:sp>
        <p:sp>
          <p:nvSpPr>
            <p:cNvPr name="TextBox 24" id="24"/>
            <p:cNvSpPr txBox="true"/>
            <p:nvPr/>
          </p:nvSpPr>
          <p:spPr>
            <a:xfrm rot="0">
              <a:off x="8106946" y="7806566"/>
              <a:ext cx="9321679" cy="1835028"/>
            </a:xfrm>
            <a:prstGeom prst="rect">
              <a:avLst/>
            </a:prstGeom>
          </p:spPr>
          <p:txBody>
            <a:bodyPr anchor="t" rtlCol="false" tIns="0" lIns="0" bIns="0" rIns="0">
              <a:spAutoFit/>
            </a:bodyPr>
            <a:lstStyle/>
            <a:p>
              <a:pPr algn="l">
                <a:lnSpc>
                  <a:spcPts val="2218"/>
                </a:lnSpc>
              </a:pPr>
              <a:r>
                <a:rPr lang="en-US" sz="1584" spc="-77">
                  <a:solidFill>
                    <a:srgbClr val="193378"/>
                  </a:solidFill>
                  <a:latin typeface="Poppins"/>
                  <a:ea typeface="Poppins"/>
                  <a:cs typeface="Poppins"/>
                  <a:sym typeface="Poppins"/>
                </a:rPr>
                <a:t>Dit</a:t>
              </a:r>
              <a:r>
                <a:rPr lang="en-US" sz="1584" spc="-77">
                  <a:solidFill>
                    <a:srgbClr val="193378"/>
                  </a:solidFill>
                  <a:latin typeface="Poppins"/>
                  <a:ea typeface="Poppins"/>
                  <a:cs typeface="Poppins"/>
                  <a:sym typeface="Poppins"/>
                </a:rPr>
                <a:t>emukan inkonsistensi penulisan pada variabel  work_type dan smoking_status, </a:t>
              </a:r>
            </a:p>
            <a:p>
              <a:pPr algn="l">
                <a:lnSpc>
                  <a:spcPts val="2218"/>
                </a:lnSpc>
              </a:pPr>
              <a:r>
                <a:rPr lang="en-US" sz="1584" spc="-77">
                  <a:solidFill>
                    <a:srgbClr val="193378"/>
                  </a:solidFill>
                  <a:latin typeface="Poppins"/>
                  <a:ea typeface="Poppins"/>
                  <a:cs typeface="Poppins"/>
                  <a:sym typeface="Poppins"/>
                </a:rPr>
                <a:t>di mana terdapat perbedaan penggunaan huruf kapital dan huruf kecil. </a:t>
              </a:r>
            </a:p>
            <a:p>
              <a:pPr algn="l">
                <a:lnSpc>
                  <a:spcPts val="2218"/>
                </a:lnSpc>
              </a:pPr>
              <a:r>
                <a:rPr lang="en-US" sz="1584" spc="-77">
                  <a:solidFill>
                    <a:srgbClr val="193378"/>
                  </a:solidFill>
                  <a:latin typeface="Poppins"/>
                  <a:ea typeface="Poppins"/>
                  <a:cs typeface="Poppins"/>
                  <a:sym typeface="Poppins"/>
                </a:rPr>
                <a:t>sehingga perlu dilakukan standarisasi penulisan dengan menggunakan format kapital di awal kata (Title Case).</a:t>
              </a:r>
            </a:p>
          </p:txBody>
        </p:sp>
        <p:grpSp>
          <p:nvGrpSpPr>
            <p:cNvPr name="Group 25" id="25"/>
            <p:cNvGrpSpPr/>
            <p:nvPr/>
          </p:nvGrpSpPr>
          <p:grpSpPr>
            <a:xfrm rot="0">
              <a:off x="11250017" y="0"/>
              <a:ext cx="2738929" cy="2719138"/>
              <a:chOff x="0" y="0"/>
              <a:chExt cx="818716" cy="812800"/>
            </a:xfrm>
          </p:grpSpPr>
          <p:sp>
            <p:nvSpPr>
              <p:cNvPr name="Freeform 26" id="26"/>
              <p:cNvSpPr/>
              <p:nvPr/>
            </p:nvSpPr>
            <p:spPr>
              <a:xfrm flipH="false" flipV="false" rot="0">
                <a:off x="0" y="0"/>
                <a:ext cx="818716" cy="812800"/>
              </a:xfrm>
              <a:custGeom>
                <a:avLst/>
                <a:gdLst/>
                <a:ahLst/>
                <a:cxnLst/>
                <a:rect r="r" b="b" t="t" l="l"/>
                <a:pathLst>
                  <a:path h="812800" w="818716">
                    <a:moveTo>
                      <a:pt x="409358" y="0"/>
                    </a:moveTo>
                    <a:cubicBezTo>
                      <a:pt x="183276" y="0"/>
                      <a:pt x="0" y="181951"/>
                      <a:pt x="0" y="406400"/>
                    </a:cubicBezTo>
                    <a:cubicBezTo>
                      <a:pt x="0" y="630849"/>
                      <a:pt x="183276" y="812800"/>
                      <a:pt x="409358" y="812800"/>
                    </a:cubicBezTo>
                    <a:cubicBezTo>
                      <a:pt x="635440" y="812800"/>
                      <a:pt x="818716" y="630849"/>
                      <a:pt x="818716" y="406400"/>
                    </a:cubicBezTo>
                    <a:cubicBezTo>
                      <a:pt x="818716" y="181951"/>
                      <a:pt x="635440" y="0"/>
                      <a:pt x="409358" y="0"/>
                    </a:cubicBezTo>
                    <a:close/>
                  </a:path>
                </a:pathLst>
              </a:custGeom>
              <a:solidFill>
                <a:srgbClr val="C70B3A"/>
              </a:solidFill>
            </p:spPr>
          </p:sp>
          <p:sp>
            <p:nvSpPr>
              <p:cNvPr name="TextBox 27" id="27"/>
              <p:cNvSpPr txBox="true"/>
              <p:nvPr/>
            </p:nvSpPr>
            <p:spPr>
              <a:xfrm>
                <a:off x="76755" y="171450"/>
                <a:ext cx="665207" cy="565150"/>
              </a:xfrm>
              <a:prstGeom prst="rect">
                <a:avLst/>
              </a:prstGeom>
            </p:spPr>
            <p:txBody>
              <a:bodyPr anchor="ctr" rtlCol="false" tIns="50800" lIns="50800" bIns="50800" rIns="50800"/>
              <a:lstStyle/>
              <a:p>
                <a:pPr algn="ctr">
                  <a:lnSpc>
                    <a:spcPts val="5400"/>
                  </a:lnSpc>
                </a:pPr>
                <a:r>
                  <a:rPr lang="en-US" b="true" sz="5400">
                    <a:solidFill>
                      <a:srgbClr val="193378"/>
                    </a:solidFill>
                    <a:latin typeface="DM Sans Bold"/>
                    <a:ea typeface="DM Sans Bold"/>
                    <a:cs typeface="DM Sans Bold"/>
                    <a:sym typeface="DM Sans Bold"/>
                  </a:rPr>
                  <a:t>2</a:t>
                </a:r>
              </a:p>
            </p:txBody>
          </p:sp>
        </p:grpSp>
      </p:grpSp>
      <p:grpSp>
        <p:nvGrpSpPr>
          <p:cNvPr name="Group 28" id="28"/>
          <p:cNvGrpSpPr/>
          <p:nvPr/>
        </p:nvGrpSpPr>
        <p:grpSpPr>
          <a:xfrm rot="0">
            <a:off x="1028700" y="563492"/>
            <a:ext cx="16230600" cy="465208"/>
            <a:chOff x="0" y="0"/>
            <a:chExt cx="14178840" cy="406400"/>
          </a:xfrm>
        </p:grpSpPr>
        <p:sp>
          <p:nvSpPr>
            <p:cNvPr name="Freeform 29" id="29"/>
            <p:cNvSpPr/>
            <p:nvPr/>
          </p:nvSpPr>
          <p:spPr>
            <a:xfrm flipH="false" flipV="false" rot="0">
              <a:off x="0" y="0"/>
              <a:ext cx="14178840" cy="406400"/>
            </a:xfrm>
            <a:custGeom>
              <a:avLst/>
              <a:gdLst/>
              <a:ahLst/>
              <a:cxnLst/>
              <a:rect r="r" b="b" t="t" l="l"/>
              <a:pathLst>
                <a:path h="406400" w="14178840">
                  <a:moveTo>
                    <a:pt x="13975640" y="0"/>
                  </a:moveTo>
                  <a:cubicBezTo>
                    <a:pt x="14087864" y="0"/>
                    <a:pt x="14178840" y="90976"/>
                    <a:pt x="14178840" y="203200"/>
                  </a:cubicBezTo>
                  <a:cubicBezTo>
                    <a:pt x="14178840" y="315424"/>
                    <a:pt x="14087864" y="406400"/>
                    <a:pt x="13975640" y="406400"/>
                  </a:cubicBezTo>
                  <a:lnTo>
                    <a:pt x="203200" y="406400"/>
                  </a:lnTo>
                  <a:cubicBezTo>
                    <a:pt x="90976" y="406400"/>
                    <a:pt x="0" y="315424"/>
                    <a:pt x="0" y="203200"/>
                  </a:cubicBezTo>
                  <a:cubicBezTo>
                    <a:pt x="0" y="90976"/>
                    <a:pt x="90976" y="0"/>
                    <a:pt x="203200" y="0"/>
                  </a:cubicBezTo>
                  <a:close/>
                </a:path>
              </a:pathLst>
            </a:custGeom>
            <a:ln w="28575" cap="sq">
              <a:solidFill>
                <a:srgbClr val="193378"/>
              </a:solidFill>
              <a:prstDash val="solid"/>
              <a:miter/>
            </a:ln>
          </p:spPr>
        </p:sp>
        <p:sp>
          <p:nvSpPr>
            <p:cNvPr name="TextBox 30" id="30"/>
            <p:cNvSpPr txBox="true"/>
            <p:nvPr/>
          </p:nvSpPr>
          <p:spPr>
            <a:xfrm>
              <a:off x="0" y="-66675"/>
              <a:ext cx="14178840" cy="473075"/>
            </a:xfrm>
            <a:prstGeom prst="rect">
              <a:avLst/>
            </a:prstGeom>
          </p:spPr>
          <p:txBody>
            <a:bodyPr anchor="ctr" rtlCol="false" tIns="50800" lIns="50800" bIns="50800" rIns="50800"/>
            <a:lstStyle/>
            <a:p>
              <a:pPr algn="ctr">
                <a:lnSpc>
                  <a:spcPts val="2800"/>
                </a:lnSpc>
              </a:pPr>
            </a:p>
          </p:txBody>
        </p:sp>
      </p:grpSp>
      <p:sp>
        <p:nvSpPr>
          <p:cNvPr name="Freeform 31" id="31"/>
          <p:cNvSpPr/>
          <p:nvPr/>
        </p:nvSpPr>
        <p:spPr>
          <a:xfrm flipH="false" flipV="false" rot="0">
            <a:off x="2746492" y="4212164"/>
            <a:ext cx="4319222" cy="2720064"/>
          </a:xfrm>
          <a:custGeom>
            <a:avLst/>
            <a:gdLst/>
            <a:ahLst/>
            <a:cxnLst/>
            <a:rect r="r" b="b" t="t" l="l"/>
            <a:pathLst>
              <a:path h="2720064" w="4319222">
                <a:moveTo>
                  <a:pt x="0" y="0"/>
                </a:moveTo>
                <a:lnTo>
                  <a:pt x="4319222" y="0"/>
                </a:lnTo>
                <a:lnTo>
                  <a:pt x="4319222" y="2720064"/>
                </a:lnTo>
                <a:lnTo>
                  <a:pt x="0" y="2720064"/>
                </a:lnTo>
                <a:lnTo>
                  <a:pt x="0" y="0"/>
                </a:lnTo>
                <a:close/>
              </a:path>
            </a:pathLst>
          </a:custGeom>
          <a:blipFill>
            <a:blip r:embed="rId4"/>
            <a:stretch>
              <a:fillRect l="0" t="0" r="0" b="0"/>
            </a:stretch>
          </a:blipFill>
        </p:spPr>
      </p:sp>
      <p:sp>
        <p:nvSpPr>
          <p:cNvPr name="Freeform 32" id="32"/>
          <p:cNvSpPr/>
          <p:nvPr/>
        </p:nvSpPr>
        <p:spPr>
          <a:xfrm flipH="false" flipV="false" rot="0">
            <a:off x="8943041" y="3935972"/>
            <a:ext cx="5494507" cy="3303573"/>
          </a:xfrm>
          <a:custGeom>
            <a:avLst/>
            <a:gdLst/>
            <a:ahLst/>
            <a:cxnLst/>
            <a:rect r="r" b="b" t="t" l="l"/>
            <a:pathLst>
              <a:path h="3303573" w="5494507">
                <a:moveTo>
                  <a:pt x="0" y="0"/>
                </a:moveTo>
                <a:lnTo>
                  <a:pt x="5494508" y="0"/>
                </a:lnTo>
                <a:lnTo>
                  <a:pt x="5494508" y="3303572"/>
                </a:lnTo>
                <a:lnTo>
                  <a:pt x="0" y="3303572"/>
                </a:lnTo>
                <a:lnTo>
                  <a:pt x="0" y="0"/>
                </a:lnTo>
                <a:close/>
              </a:path>
            </a:pathLst>
          </a:custGeom>
          <a:blipFill>
            <a:blip r:embed="rId5"/>
            <a:stretch>
              <a:fillRect l="0" t="0" r="0" b="0"/>
            </a:stretch>
          </a:blipFill>
        </p:spPr>
      </p:sp>
      <p:sp>
        <p:nvSpPr>
          <p:cNvPr name="TextBox 33" id="33"/>
          <p:cNvSpPr txBox="true"/>
          <p:nvPr/>
        </p:nvSpPr>
        <p:spPr>
          <a:xfrm rot="0">
            <a:off x="1210514" y="578608"/>
            <a:ext cx="4834542" cy="368267"/>
          </a:xfrm>
          <a:prstGeom prst="rect">
            <a:avLst/>
          </a:prstGeom>
        </p:spPr>
        <p:txBody>
          <a:bodyPr anchor="t" rtlCol="false" tIns="0" lIns="0" bIns="0" rIns="0">
            <a:spAutoFit/>
          </a:bodyPr>
          <a:lstStyle/>
          <a:p>
            <a:pPr algn="l">
              <a:lnSpc>
                <a:spcPts val="2800"/>
              </a:lnSpc>
            </a:pPr>
            <a:r>
              <a:rPr lang="en-US" b="true" sz="2000">
                <a:solidFill>
                  <a:srgbClr val="193378"/>
                </a:solidFill>
                <a:latin typeface="Poppins Bold"/>
                <a:ea typeface="Poppins Bold"/>
                <a:cs typeface="Poppins Bold"/>
                <a:sym typeface="Poppins Bold"/>
              </a:rPr>
              <a:t>PERMASALAHAN KUALITAS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AECF1"/>
        </a:solidFill>
      </p:bgPr>
    </p:bg>
    <p:spTree>
      <p:nvGrpSpPr>
        <p:cNvPr id="1" name=""/>
        <p:cNvGrpSpPr/>
        <p:nvPr/>
      </p:nvGrpSpPr>
      <p:grpSpPr>
        <a:xfrm>
          <a:off x="0" y="0"/>
          <a:ext cx="0" cy="0"/>
          <a:chOff x="0" y="0"/>
          <a:chExt cx="0" cy="0"/>
        </a:xfrm>
      </p:grpSpPr>
      <p:grpSp>
        <p:nvGrpSpPr>
          <p:cNvPr name="Group 2" id="2"/>
          <p:cNvGrpSpPr/>
          <p:nvPr/>
        </p:nvGrpSpPr>
        <p:grpSpPr>
          <a:xfrm rot="0">
            <a:off x="3627785" y="1504276"/>
            <a:ext cx="11392008" cy="7522233"/>
            <a:chOff x="0" y="0"/>
            <a:chExt cx="15189344" cy="10029644"/>
          </a:xfrm>
        </p:grpSpPr>
        <p:sp>
          <p:nvSpPr>
            <p:cNvPr name="Freeform 3" id="3"/>
            <p:cNvSpPr/>
            <p:nvPr/>
          </p:nvSpPr>
          <p:spPr>
            <a:xfrm flipH="false" flipV="false" rot="0">
              <a:off x="13556384" y="2445564"/>
              <a:ext cx="675249" cy="781867"/>
            </a:xfrm>
            <a:custGeom>
              <a:avLst/>
              <a:gdLst/>
              <a:ahLst/>
              <a:cxnLst/>
              <a:rect r="r" b="b" t="t" l="l"/>
              <a:pathLst>
                <a:path h="781867" w="675249">
                  <a:moveTo>
                    <a:pt x="0" y="0"/>
                  </a:moveTo>
                  <a:lnTo>
                    <a:pt x="675249" y="0"/>
                  </a:lnTo>
                  <a:lnTo>
                    <a:pt x="675249" y="781867"/>
                  </a:lnTo>
                  <a:lnTo>
                    <a:pt x="0" y="7818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952084" y="9120196"/>
              <a:ext cx="4653367" cy="531332"/>
            </a:xfrm>
            <a:prstGeom prst="rect">
              <a:avLst/>
            </a:prstGeom>
          </p:spPr>
          <p:txBody>
            <a:bodyPr anchor="t" rtlCol="false" tIns="0" lIns="0" bIns="0" rIns="0">
              <a:spAutoFit/>
            </a:bodyPr>
            <a:lstStyle/>
            <a:p>
              <a:pPr algn="ctr">
                <a:lnSpc>
                  <a:spcPts val="3470"/>
                </a:lnSpc>
              </a:pPr>
            </a:p>
          </p:txBody>
        </p:sp>
        <p:sp>
          <p:nvSpPr>
            <p:cNvPr name="TextBox 5" id="5"/>
            <p:cNvSpPr txBox="true"/>
            <p:nvPr/>
          </p:nvSpPr>
          <p:spPr>
            <a:xfrm rot="0">
              <a:off x="334047" y="8659495"/>
              <a:ext cx="6431801" cy="1176666"/>
            </a:xfrm>
            <a:prstGeom prst="rect">
              <a:avLst/>
            </a:prstGeom>
          </p:spPr>
          <p:txBody>
            <a:bodyPr anchor="t" rtlCol="false" tIns="0" lIns="0" bIns="0" rIns="0">
              <a:spAutoFit/>
            </a:bodyPr>
            <a:lstStyle/>
            <a:p>
              <a:pPr algn="l">
                <a:lnSpc>
                  <a:spcPts val="2318"/>
                </a:lnSpc>
              </a:pPr>
              <a:r>
                <a:rPr lang="en-US" sz="1655" spc="-81">
                  <a:solidFill>
                    <a:srgbClr val="193378"/>
                  </a:solidFill>
                  <a:latin typeface="Agrandir"/>
                  <a:ea typeface="Agrandir"/>
                  <a:cs typeface="Agrandir"/>
                  <a:sym typeface="Agrandir"/>
                </a:rPr>
                <a:t>Tid</a:t>
              </a:r>
              <a:r>
                <a:rPr lang="en-US" sz="1655" spc="-81">
                  <a:solidFill>
                    <a:srgbClr val="193378"/>
                  </a:solidFill>
                  <a:latin typeface="Agrandir"/>
                  <a:ea typeface="Agrandir"/>
                  <a:cs typeface="Agrandir"/>
                  <a:sym typeface="Agrandir"/>
                </a:rPr>
                <a:t>ak ditemukan nilai kosong pada dataset. Oleh karena itu, tidak diperlukan proses penghapusan maupun pengisian nilai kosong.</a:t>
              </a:r>
            </a:p>
          </p:txBody>
        </p:sp>
        <p:grpSp>
          <p:nvGrpSpPr>
            <p:cNvPr name="Group 6" id="6"/>
            <p:cNvGrpSpPr/>
            <p:nvPr/>
          </p:nvGrpSpPr>
          <p:grpSpPr>
            <a:xfrm rot="0">
              <a:off x="0" y="694447"/>
              <a:ext cx="7099895" cy="4807930"/>
              <a:chOff x="0" y="0"/>
              <a:chExt cx="1015371" cy="687592"/>
            </a:xfrm>
          </p:grpSpPr>
          <p:sp>
            <p:nvSpPr>
              <p:cNvPr name="Freeform 7" id="7"/>
              <p:cNvSpPr/>
              <p:nvPr/>
            </p:nvSpPr>
            <p:spPr>
              <a:xfrm flipH="false" flipV="false" rot="0">
                <a:off x="0" y="0"/>
                <a:ext cx="1015371" cy="687592"/>
              </a:xfrm>
              <a:custGeom>
                <a:avLst/>
                <a:gdLst/>
                <a:ahLst/>
                <a:cxnLst/>
                <a:rect r="r" b="b" t="t" l="l"/>
                <a:pathLst>
                  <a:path h="687592" w="1015371">
                    <a:moveTo>
                      <a:pt x="20061" y="0"/>
                    </a:moveTo>
                    <a:lnTo>
                      <a:pt x="995310" y="0"/>
                    </a:lnTo>
                    <a:cubicBezTo>
                      <a:pt x="1006389" y="0"/>
                      <a:pt x="1015371" y="8982"/>
                      <a:pt x="1015371" y="20061"/>
                    </a:cubicBezTo>
                    <a:lnTo>
                      <a:pt x="1015371" y="667531"/>
                    </a:lnTo>
                    <a:cubicBezTo>
                      <a:pt x="1015371" y="672852"/>
                      <a:pt x="1013257" y="677954"/>
                      <a:pt x="1009495" y="681716"/>
                    </a:cubicBezTo>
                    <a:cubicBezTo>
                      <a:pt x="1005733" y="685479"/>
                      <a:pt x="1000630" y="687592"/>
                      <a:pt x="995310" y="687592"/>
                    </a:cubicBezTo>
                    <a:lnTo>
                      <a:pt x="20061" y="687592"/>
                    </a:lnTo>
                    <a:cubicBezTo>
                      <a:pt x="14740" y="687592"/>
                      <a:pt x="9638" y="685479"/>
                      <a:pt x="5876" y="681716"/>
                    </a:cubicBezTo>
                    <a:cubicBezTo>
                      <a:pt x="2114" y="677954"/>
                      <a:pt x="0" y="672852"/>
                      <a:pt x="0" y="667531"/>
                    </a:cubicBezTo>
                    <a:lnTo>
                      <a:pt x="0" y="20061"/>
                    </a:lnTo>
                    <a:cubicBezTo>
                      <a:pt x="0" y="8982"/>
                      <a:pt x="8982" y="0"/>
                      <a:pt x="20061" y="0"/>
                    </a:cubicBezTo>
                    <a:close/>
                  </a:path>
                </a:pathLst>
              </a:custGeom>
              <a:solidFill>
                <a:srgbClr val="193378"/>
              </a:solidFill>
            </p:spPr>
          </p:sp>
          <p:sp>
            <p:nvSpPr>
              <p:cNvPr name="TextBox 8" id="8"/>
              <p:cNvSpPr txBox="true"/>
              <p:nvPr/>
            </p:nvSpPr>
            <p:spPr>
              <a:xfrm>
                <a:off x="0" y="28575"/>
                <a:ext cx="1015371" cy="659017"/>
              </a:xfrm>
              <a:prstGeom prst="rect">
                <a:avLst/>
              </a:prstGeom>
            </p:spPr>
            <p:txBody>
              <a:bodyPr anchor="ctr" rtlCol="false" tIns="76279" lIns="76279" bIns="76279" rIns="76279"/>
              <a:lstStyle/>
              <a:p>
                <a:pPr algn="ctr">
                  <a:lnSpc>
                    <a:spcPts val="2100"/>
                  </a:lnSpc>
                </a:pPr>
              </a:p>
            </p:txBody>
          </p:sp>
        </p:grpSp>
        <p:grpSp>
          <p:nvGrpSpPr>
            <p:cNvPr name="Group 9" id="9"/>
            <p:cNvGrpSpPr/>
            <p:nvPr/>
          </p:nvGrpSpPr>
          <p:grpSpPr>
            <a:xfrm rot="0">
              <a:off x="294662" y="975111"/>
              <a:ext cx="6510570" cy="9054533"/>
              <a:chOff x="0" y="0"/>
              <a:chExt cx="931090" cy="1294907"/>
            </a:xfrm>
          </p:grpSpPr>
          <p:sp>
            <p:nvSpPr>
              <p:cNvPr name="Freeform 10" id="10"/>
              <p:cNvSpPr/>
              <p:nvPr/>
            </p:nvSpPr>
            <p:spPr>
              <a:xfrm flipH="false" flipV="false" rot="0">
                <a:off x="0" y="0"/>
                <a:ext cx="931090" cy="1294907"/>
              </a:xfrm>
              <a:custGeom>
                <a:avLst/>
                <a:gdLst/>
                <a:ahLst/>
                <a:cxnLst/>
                <a:rect r="r" b="b" t="t" l="l"/>
                <a:pathLst>
                  <a:path h="1294907" w="931090">
                    <a:moveTo>
                      <a:pt x="21877" y="0"/>
                    </a:moveTo>
                    <a:lnTo>
                      <a:pt x="909213" y="0"/>
                    </a:lnTo>
                    <a:cubicBezTo>
                      <a:pt x="915015" y="0"/>
                      <a:pt x="920580" y="2305"/>
                      <a:pt x="924683" y="6408"/>
                    </a:cubicBezTo>
                    <a:cubicBezTo>
                      <a:pt x="928785" y="10510"/>
                      <a:pt x="931090" y="16075"/>
                      <a:pt x="931090" y="21877"/>
                    </a:cubicBezTo>
                    <a:lnTo>
                      <a:pt x="931090" y="1273031"/>
                    </a:lnTo>
                    <a:cubicBezTo>
                      <a:pt x="931090" y="1285113"/>
                      <a:pt x="921296" y="1294907"/>
                      <a:pt x="909213" y="1294907"/>
                    </a:cubicBezTo>
                    <a:lnTo>
                      <a:pt x="21877" y="1294907"/>
                    </a:lnTo>
                    <a:cubicBezTo>
                      <a:pt x="9795" y="1294907"/>
                      <a:pt x="0" y="1285113"/>
                      <a:pt x="0" y="1273031"/>
                    </a:cubicBezTo>
                    <a:lnTo>
                      <a:pt x="0" y="21877"/>
                    </a:lnTo>
                    <a:cubicBezTo>
                      <a:pt x="0" y="9795"/>
                      <a:pt x="9795" y="0"/>
                      <a:pt x="21877" y="0"/>
                    </a:cubicBezTo>
                    <a:close/>
                  </a:path>
                </a:pathLst>
              </a:custGeom>
              <a:solidFill>
                <a:srgbClr val="649EC6"/>
              </a:solidFill>
            </p:spPr>
          </p:sp>
          <p:sp>
            <p:nvSpPr>
              <p:cNvPr name="TextBox 11" id="11"/>
              <p:cNvSpPr txBox="true"/>
              <p:nvPr/>
            </p:nvSpPr>
            <p:spPr>
              <a:xfrm>
                <a:off x="0" y="28575"/>
                <a:ext cx="931090" cy="1266332"/>
              </a:xfrm>
              <a:prstGeom prst="rect">
                <a:avLst/>
              </a:prstGeom>
            </p:spPr>
            <p:txBody>
              <a:bodyPr anchor="ctr" rtlCol="false" tIns="76279" lIns="76279" bIns="76279" rIns="76279"/>
              <a:lstStyle/>
              <a:p>
                <a:pPr algn="ctr">
                  <a:lnSpc>
                    <a:spcPts val="2100"/>
                  </a:lnSpc>
                </a:pPr>
              </a:p>
            </p:txBody>
          </p:sp>
        </p:grpSp>
        <p:grpSp>
          <p:nvGrpSpPr>
            <p:cNvPr name="Group 12" id="12"/>
            <p:cNvGrpSpPr/>
            <p:nvPr/>
          </p:nvGrpSpPr>
          <p:grpSpPr>
            <a:xfrm rot="0">
              <a:off x="2118746" y="0"/>
              <a:ext cx="2862402" cy="2841718"/>
              <a:chOff x="0" y="0"/>
              <a:chExt cx="818716" cy="812800"/>
            </a:xfrm>
          </p:grpSpPr>
          <p:sp>
            <p:nvSpPr>
              <p:cNvPr name="Freeform 13" id="13"/>
              <p:cNvSpPr/>
              <p:nvPr/>
            </p:nvSpPr>
            <p:spPr>
              <a:xfrm flipH="false" flipV="false" rot="0">
                <a:off x="0" y="0"/>
                <a:ext cx="818716" cy="812800"/>
              </a:xfrm>
              <a:custGeom>
                <a:avLst/>
                <a:gdLst/>
                <a:ahLst/>
                <a:cxnLst/>
                <a:rect r="r" b="b" t="t" l="l"/>
                <a:pathLst>
                  <a:path h="812800" w="818716">
                    <a:moveTo>
                      <a:pt x="409358" y="0"/>
                    </a:moveTo>
                    <a:cubicBezTo>
                      <a:pt x="183276" y="0"/>
                      <a:pt x="0" y="181951"/>
                      <a:pt x="0" y="406400"/>
                    </a:cubicBezTo>
                    <a:cubicBezTo>
                      <a:pt x="0" y="630849"/>
                      <a:pt x="183276" y="812800"/>
                      <a:pt x="409358" y="812800"/>
                    </a:cubicBezTo>
                    <a:cubicBezTo>
                      <a:pt x="635440" y="812800"/>
                      <a:pt x="818716" y="630849"/>
                      <a:pt x="818716" y="406400"/>
                    </a:cubicBezTo>
                    <a:cubicBezTo>
                      <a:pt x="818716" y="181951"/>
                      <a:pt x="635440" y="0"/>
                      <a:pt x="409358" y="0"/>
                    </a:cubicBezTo>
                    <a:close/>
                  </a:path>
                </a:pathLst>
              </a:custGeom>
              <a:solidFill>
                <a:srgbClr val="C70B3A"/>
              </a:solidFill>
            </p:spPr>
          </p:sp>
          <p:sp>
            <p:nvSpPr>
              <p:cNvPr name="TextBox 14" id="14"/>
              <p:cNvSpPr txBox="true"/>
              <p:nvPr/>
            </p:nvSpPr>
            <p:spPr>
              <a:xfrm>
                <a:off x="76755" y="171450"/>
                <a:ext cx="665207" cy="565150"/>
              </a:xfrm>
              <a:prstGeom prst="rect">
                <a:avLst/>
              </a:prstGeom>
            </p:spPr>
            <p:txBody>
              <a:bodyPr anchor="ctr" rtlCol="false" tIns="76279" lIns="76279" bIns="76279" rIns="76279"/>
              <a:lstStyle/>
              <a:p>
                <a:pPr algn="ctr">
                  <a:lnSpc>
                    <a:spcPts val="5400"/>
                  </a:lnSpc>
                </a:pPr>
                <a:r>
                  <a:rPr lang="en-US" b="true" sz="5400">
                    <a:solidFill>
                      <a:srgbClr val="193378"/>
                    </a:solidFill>
                    <a:latin typeface="DM Sans Bold"/>
                    <a:ea typeface="DM Sans Bold"/>
                    <a:cs typeface="DM Sans Bold"/>
                    <a:sym typeface="DM Sans Bold"/>
                  </a:rPr>
                  <a:t>3</a:t>
                </a:r>
              </a:p>
            </p:txBody>
          </p:sp>
        </p:grpSp>
        <p:sp>
          <p:nvSpPr>
            <p:cNvPr name="TextBox 15" id="15"/>
            <p:cNvSpPr txBox="true"/>
            <p:nvPr/>
          </p:nvSpPr>
          <p:spPr>
            <a:xfrm rot="0">
              <a:off x="366729" y="2949238"/>
              <a:ext cx="6463903" cy="316381"/>
            </a:xfrm>
            <a:prstGeom prst="rect">
              <a:avLst/>
            </a:prstGeom>
          </p:spPr>
          <p:txBody>
            <a:bodyPr anchor="t" rtlCol="false" tIns="0" lIns="0" bIns="0" rIns="0">
              <a:spAutoFit/>
            </a:bodyPr>
            <a:lstStyle/>
            <a:p>
              <a:pPr algn="ctr">
                <a:lnSpc>
                  <a:spcPts val="1655"/>
                </a:lnSpc>
              </a:pPr>
              <a:r>
                <a:rPr lang="en-US" b="true" sz="1655" spc="-81">
                  <a:solidFill>
                    <a:srgbClr val="193378"/>
                  </a:solidFill>
                  <a:latin typeface="Poppins Bold"/>
                  <a:ea typeface="Poppins Bold"/>
                  <a:cs typeface="Poppins Bold"/>
                  <a:sym typeface="Poppins Bold"/>
                </a:rPr>
                <a:t>Memeriksa Data Kosong pada Dataset</a:t>
              </a:r>
            </a:p>
          </p:txBody>
        </p:sp>
        <p:sp>
          <p:nvSpPr>
            <p:cNvPr name="TextBox 16" id="16"/>
            <p:cNvSpPr txBox="true"/>
            <p:nvPr/>
          </p:nvSpPr>
          <p:spPr>
            <a:xfrm rot="0">
              <a:off x="475031" y="8406731"/>
              <a:ext cx="6431801" cy="753550"/>
            </a:xfrm>
            <a:prstGeom prst="rect">
              <a:avLst/>
            </a:prstGeom>
          </p:spPr>
          <p:txBody>
            <a:bodyPr anchor="t" rtlCol="false" tIns="0" lIns="0" bIns="0" rIns="0">
              <a:spAutoFit/>
            </a:bodyPr>
            <a:lstStyle/>
            <a:p>
              <a:pPr algn="l">
                <a:lnSpc>
                  <a:spcPts val="2318"/>
                </a:lnSpc>
              </a:pPr>
              <a:r>
                <a:rPr lang="en-US" sz="1655" spc="-81">
                  <a:solidFill>
                    <a:srgbClr val="193378"/>
                  </a:solidFill>
                  <a:latin typeface="Poppins"/>
                  <a:ea typeface="Poppins"/>
                  <a:cs typeface="Poppins"/>
                  <a:sym typeface="Poppins"/>
                </a:rPr>
                <a:t>Terdapat data kososng pada BMI dan akan di H</a:t>
              </a:r>
              <a:r>
                <a:rPr lang="en-US" sz="1655" spc="-81">
                  <a:solidFill>
                    <a:srgbClr val="193378"/>
                  </a:solidFill>
                  <a:latin typeface="Poppins"/>
                  <a:ea typeface="Poppins"/>
                  <a:cs typeface="Poppins"/>
                  <a:sym typeface="Poppins"/>
                </a:rPr>
                <a:t>andling dengan cara inputasi nilai median</a:t>
              </a:r>
            </a:p>
          </p:txBody>
        </p:sp>
        <p:sp>
          <p:nvSpPr>
            <p:cNvPr name="TextBox 17" id="17"/>
            <p:cNvSpPr txBox="true"/>
            <p:nvPr/>
          </p:nvSpPr>
          <p:spPr>
            <a:xfrm rot="0">
              <a:off x="8423496" y="8659495"/>
              <a:ext cx="6431801" cy="1176666"/>
            </a:xfrm>
            <a:prstGeom prst="rect">
              <a:avLst/>
            </a:prstGeom>
          </p:spPr>
          <p:txBody>
            <a:bodyPr anchor="t" rtlCol="false" tIns="0" lIns="0" bIns="0" rIns="0">
              <a:spAutoFit/>
            </a:bodyPr>
            <a:lstStyle/>
            <a:p>
              <a:pPr algn="l">
                <a:lnSpc>
                  <a:spcPts val="2318"/>
                </a:lnSpc>
              </a:pPr>
              <a:r>
                <a:rPr lang="en-US" sz="1655" spc="-81">
                  <a:solidFill>
                    <a:srgbClr val="193378"/>
                  </a:solidFill>
                  <a:latin typeface="Agrandir"/>
                  <a:ea typeface="Agrandir"/>
                  <a:cs typeface="Agrandir"/>
                  <a:sym typeface="Agrandir"/>
                </a:rPr>
                <a:t>Tid</a:t>
              </a:r>
              <a:r>
                <a:rPr lang="en-US" sz="1655" spc="-81">
                  <a:solidFill>
                    <a:srgbClr val="193378"/>
                  </a:solidFill>
                  <a:latin typeface="Agrandir"/>
                  <a:ea typeface="Agrandir"/>
                  <a:cs typeface="Agrandir"/>
                  <a:sym typeface="Agrandir"/>
                </a:rPr>
                <a:t>ak ditemukan nilai kosong pada dataset. Oleh karena itu, tidak diperlukan proses penghapusan maupun pengisian nilai kosong.</a:t>
              </a:r>
            </a:p>
          </p:txBody>
        </p:sp>
        <p:grpSp>
          <p:nvGrpSpPr>
            <p:cNvPr name="Group 18" id="18"/>
            <p:cNvGrpSpPr/>
            <p:nvPr/>
          </p:nvGrpSpPr>
          <p:grpSpPr>
            <a:xfrm rot="0">
              <a:off x="8089449" y="694447"/>
              <a:ext cx="7099895" cy="4807930"/>
              <a:chOff x="0" y="0"/>
              <a:chExt cx="1015371" cy="687592"/>
            </a:xfrm>
          </p:grpSpPr>
          <p:sp>
            <p:nvSpPr>
              <p:cNvPr name="Freeform 19" id="19"/>
              <p:cNvSpPr/>
              <p:nvPr/>
            </p:nvSpPr>
            <p:spPr>
              <a:xfrm flipH="false" flipV="false" rot="0">
                <a:off x="0" y="0"/>
                <a:ext cx="1015371" cy="687592"/>
              </a:xfrm>
              <a:custGeom>
                <a:avLst/>
                <a:gdLst/>
                <a:ahLst/>
                <a:cxnLst/>
                <a:rect r="r" b="b" t="t" l="l"/>
                <a:pathLst>
                  <a:path h="687592" w="1015371">
                    <a:moveTo>
                      <a:pt x="20061" y="0"/>
                    </a:moveTo>
                    <a:lnTo>
                      <a:pt x="995310" y="0"/>
                    </a:lnTo>
                    <a:cubicBezTo>
                      <a:pt x="1006389" y="0"/>
                      <a:pt x="1015371" y="8982"/>
                      <a:pt x="1015371" y="20061"/>
                    </a:cubicBezTo>
                    <a:lnTo>
                      <a:pt x="1015371" y="667531"/>
                    </a:lnTo>
                    <a:cubicBezTo>
                      <a:pt x="1015371" y="672852"/>
                      <a:pt x="1013257" y="677954"/>
                      <a:pt x="1009495" y="681716"/>
                    </a:cubicBezTo>
                    <a:cubicBezTo>
                      <a:pt x="1005733" y="685479"/>
                      <a:pt x="1000630" y="687592"/>
                      <a:pt x="995310" y="687592"/>
                    </a:cubicBezTo>
                    <a:lnTo>
                      <a:pt x="20061" y="687592"/>
                    </a:lnTo>
                    <a:cubicBezTo>
                      <a:pt x="14740" y="687592"/>
                      <a:pt x="9638" y="685479"/>
                      <a:pt x="5876" y="681716"/>
                    </a:cubicBezTo>
                    <a:cubicBezTo>
                      <a:pt x="2114" y="677954"/>
                      <a:pt x="0" y="672852"/>
                      <a:pt x="0" y="667531"/>
                    </a:cubicBezTo>
                    <a:lnTo>
                      <a:pt x="0" y="20061"/>
                    </a:lnTo>
                    <a:cubicBezTo>
                      <a:pt x="0" y="8982"/>
                      <a:pt x="8982" y="0"/>
                      <a:pt x="20061" y="0"/>
                    </a:cubicBezTo>
                    <a:close/>
                  </a:path>
                </a:pathLst>
              </a:custGeom>
              <a:solidFill>
                <a:srgbClr val="193378"/>
              </a:solidFill>
            </p:spPr>
          </p:sp>
          <p:sp>
            <p:nvSpPr>
              <p:cNvPr name="TextBox 20" id="20"/>
              <p:cNvSpPr txBox="true"/>
              <p:nvPr/>
            </p:nvSpPr>
            <p:spPr>
              <a:xfrm>
                <a:off x="0" y="28575"/>
                <a:ext cx="1015371" cy="659017"/>
              </a:xfrm>
              <a:prstGeom prst="rect">
                <a:avLst/>
              </a:prstGeom>
            </p:spPr>
            <p:txBody>
              <a:bodyPr anchor="ctr" rtlCol="false" tIns="76279" lIns="76279" bIns="76279" rIns="76279"/>
              <a:lstStyle/>
              <a:p>
                <a:pPr algn="ctr">
                  <a:lnSpc>
                    <a:spcPts val="2100"/>
                  </a:lnSpc>
                </a:pPr>
              </a:p>
            </p:txBody>
          </p:sp>
        </p:grpSp>
        <p:grpSp>
          <p:nvGrpSpPr>
            <p:cNvPr name="Group 21" id="21"/>
            <p:cNvGrpSpPr/>
            <p:nvPr/>
          </p:nvGrpSpPr>
          <p:grpSpPr>
            <a:xfrm rot="0">
              <a:off x="8384112" y="975111"/>
              <a:ext cx="6510570" cy="9054533"/>
              <a:chOff x="0" y="0"/>
              <a:chExt cx="931090" cy="1294907"/>
            </a:xfrm>
          </p:grpSpPr>
          <p:sp>
            <p:nvSpPr>
              <p:cNvPr name="Freeform 22" id="22"/>
              <p:cNvSpPr/>
              <p:nvPr/>
            </p:nvSpPr>
            <p:spPr>
              <a:xfrm flipH="false" flipV="false" rot="0">
                <a:off x="0" y="0"/>
                <a:ext cx="931090" cy="1294907"/>
              </a:xfrm>
              <a:custGeom>
                <a:avLst/>
                <a:gdLst/>
                <a:ahLst/>
                <a:cxnLst/>
                <a:rect r="r" b="b" t="t" l="l"/>
                <a:pathLst>
                  <a:path h="1294907" w="931090">
                    <a:moveTo>
                      <a:pt x="21877" y="0"/>
                    </a:moveTo>
                    <a:lnTo>
                      <a:pt x="909213" y="0"/>
                    </a:lnTo>
                    <a:cubicBezTo>
                      <a:pt x="915015" y="0"/>
                      <a:pt x="920580" y="2305"/>
                      <a:pt x="924683" y="6408"/>
                    </a:cubicBezTo>
                    <a:cubicBezTo>
                      <a:pt x="928785" y="10510"/>
                      <a:pt x="931090" y="16075"/>
                      <a:pt x="931090" y="21877"/>
                    </a:cubicBezTo>
                    <a:lnTo>
                      <a:pt x="931090" y="1273031"/>
                    </a:lnTo>
                    <a:cubicBezTo>
                      <a:pt x="931090" y="1285113"/>
                      <a:pt x="921296" y="1294907"/>
                      <a:pt x="909213" y="1294907"/>
                    </a:cubicBezTo>
                    <a:lnTo>
                      <a:pt x="21877" y="1294907"/>
                    </a:lnTo>
                    <a:cubicBezTo>
                      <a:pt x="9795" y="1294907"/>
                      <a:pt x="0" y="1285113"/>
                      <a:pt x="0" y="1273031"/>
                    </a:cubicBezTo>
                    <a:lnTo>
                      <a:pt x="0" y="21877"/>
                    </a:lnTo>
                    <a:cubicBezTo>
                      <a:pt x="0" y="9795"/>
                      <a:pt x="9795" y="0"/>
                      <a:pt x="21877" y="0"/>
                    </a:cubicBezTo>
                    <a:close/>
                  </a:path>
                </a:pathLst>
              </a:custGeom>
              <a:solidFill>
                <a:srgbClr val="649EC6"/>
              </a:solidFill>
            </p:spPr>
          </p:sp>
          <p:sp>
            <p:nvSpPr>
              <p:cNvPr name="TextBox 23" id="23"/>
              <p:cNvSpPr txBox="true"/>
              <p:nvPr/>
            </p:nvSpPr>
            <p:spPr>
              <a:xfrm>
                <a:off x="0" y="28575"/>
                <a:ext cx="931090" cy="1266332"/>
              </a:xfrm>
              <a:prstGeom prst="rect">
                <a:avLst/>
              </a:prstGeom>
            </p:spPr>
            <p:txBody>
              <a:bodyPr anchor="ctr" rtlCol="false" tIns="76279" lIns="76279" bIns="76279" rIns="76279"/>
              <a:lstStyle/>
              <a:p>
                <a:pPr algn="ctr">
                  <a:lnSpc>
                    <a:spcPts val="2100"/>
                  </a:lnSpc>
                </a:pPr>
              </a:p>
            </p:txBody>
          </p:sp>
        </p:grpSp>
        <p:grpSp>
          <p:nvGrpSpPr>
            <p:cNvPr name="Group 24" id="24"/>
            <p:cNvGrpSpPr/>
            <p:nvPr/>
          </p:nvGrpSpPr>
          <p:grpSpPr>
            <a:xfrm rot="0">
              <a:off x="10208196" y="0"/>
              <a:ext cx="2862402" cy="2841718"/>
              <a:chOff x="0" y="0"/>
              <a:chExt cx="818716" cy="812800"/>
            </a:xfrm>
          </p:grpSpPr>
          <p:sp>
            <p:nvSpPr>
              <p:cNvPr name="Freeform 25" id="25"/>
              <p:cNvSpPr/>
              <p:nvPr/>
            </p:nvSpPr>
            <p:spPr>
              <a:xfrm flipH="false" flipV="false" rot="0">
                <a:off x="0" y="0"/>
                <a:ext cx="818716" cy="812800"/>
              </a:xfrm>
              <a:custGeom>
                <a:avLst/>
                <a:gdLst/>
                <a:ahLst/>
                <a:cxnLst/>
                <a:rect r="r" b="b" t="t" l="l"/>
                <a:pathLst>
                  <a:path h="812800" w="818716">
                    <a:moveTo>
                      <a:pt x="409358" y="0"/>
                    </a:moveTo>
                    <a:cubicBezTo>
                      <a:pt x="183276" y="0"/>
                      <a:pt x="0" y="181951"/>
                      <a:pt x="0" y="406400"/>
                    </a:cubicBezTo>
                    <a:cubicBezTo>
                      <a:pt x="0" y="630849"/>
                      <a:pt x="183276" y="812800"/>
                      <a:pt x="409358" y="812800"/>
                    </a:cubicBezTo>
                    <a:cubicBezTo>
                      <a:pt x="635440" y="812800"/>
                      <a:pt x="818716" y="630849"/>
                      <a:pt x="818716" y="406400"/>
                    </a:cubicBezTo>
                    <a:cubicBezTo>
                      <a:pt x="818716" y="181951"/>
                      <a:pt x="635440" y="0"/>
                      <a:pt x="409358" y="0"/>
                    </a:cubicBezTo>
                    <a:close/>
                  </a:path>
                </a:pathLst>
              </a:custGeom>
              <a:solidFill>
                <a:srgbClr val="C70B3A"/>
              </a:solidFill>
            </p:spPr>
          </p:sp>
          <p:sp>
            <p:nvSpPr>
              <p:cNvPr name="TextBox 26" id="26"/>
              <p:cNvSpPr txBox="true"/>
              <p:nvPr/>
            </p:nvSpPr>
            <p:spPr>
              <a:xfrm>
                <a:off x="76755" y="171450"/>
                <a:ext cx="665207" cy="565150"/>
              </a:xfrm>
              <a:prstGeom prst="rect">
                <a:avLst/>
              </a:prstGeom>
            </p:spPr>
            <p:txBody>
              <a:bodyPr anchor="ctr" rtlCol="false" tIns="76279" lIns="76279" bIns="76279" rIns="76279"/>
              <a:lstStyle/>
              <a:p>
                <a:pPr algn="ctr">
                  <a:lnSpc>
                    <a:spcPts val="5400"/>
                  </a:lnSpc>
                </a:pPr>
                <a:r>
                  <a:rPr lang="en-US" b="true" sz="5400">
                    <a:solidFill>
                      <a:srgbClr val="193378"/>
                    </a:solidFill>
                    <a:latin typeface="DM Sans Bold"/>
                    <a:ea typeface="DM Sans Bold"/>
                    <a:cs typeface="DM Sans Bold"/>
                    <a:sym typeface="DM Sans Bold"/>
                  </a:rPr>
                  <a:t>4</a:t>
                </a:r>
              </a:p>
            </p:txBody>
          </p:sp>
        </p:grpSp>
        <p:sp>
          <p:nvSpPr>
            <p:cNvPr name="TextBox 27" id="27"/>
            <p:cNvSpPr txBox="true"/>
            <p:nvPr/>
          </p:nvSpPr>
          <p:spPr>
            <a:xfrm rot="0">
              <a:off x="8373500" y="3078257"/>
              <a:ext cx="6463903" cy="316381"/>
            </a:xfrm>
            <a:prstGeom prst="rect">
              <a:avLst/>
            </a:prstGeom>
          </p:spPr>
          <p:txBody>
            <a:bodyPr anchor="t" rtlCol="false" tIns="0" lIns="0" bIns="0" rIns="0">
              <a:spAutoFit/>
            </a:bodyPr>
            <a:lstStyle/>
            <a:p>
              <a:pPr algn="ctr">
                <a:lnSpc>
                  <a:spcPts val="1655"/>
                </a:lnSpc>
              </a:pPr>
              <a:r>
                <a:rPr lang="en-US" b="true" sz="1655" spc="-81">
                  <a:solidFill>
                    <a:srgbClr val="193378"/>
                  </a:solidFill>
                  <a:latin typeface="Poppins Bold"/>
                  <a:ea typeface="Poppins Bold"/>
                  <a:cs typeface="Poppins Bold"/>
                  <a:sym typeface="Poppins Bold"/>
                </a:rPr>
                <a:t>Memeriksa Data Duplikat</a:t>
              </a:r>
            </a:p>
          </p:txBody>
        </p:sp>
        <p:sp>
          <p:nvSpPr>
            <p:cNvPr name="TextBox 28" id="28"/>
            <p:cNvSpPr txBox="true"/>
            <p:nvPr/>
          </p:nvSpPr>
          <p:spPr>
            <a:xfrm rot="0">
              <a:off x="8462881" y="4917161"/>
              <a:ext cx="6431801" cy="372550"/>
            </a:xfrm>
            <a:prstGeom prst="rect">
              <a:avLst/>
            </a:prstGeom>
          </p:spPr>
          <p:txBody>
            <a:bodyPr anchor="t" rtlCol="false" tIns="0" lIns="0" bIns="0" rIns="0">
              <a:spAutoFit/>
            </a:bodyPr>
            <a:lstStyle/>
            <a:p>
              <a:pPr algn="l">
                <a:lnSpc>
                  <a:spcPts val="2318"/>
                </a:lnSpc>
              </a:pPr>
              <a:r>
                <a:rPr lang="en-US" sz="1655" spc="-81">
                  <a:solidFill>
                    <a:srgbClr val="193378"/>
                  </a:solidFill>
                  <a:latin typeface="Poppins"/>
                  <a:ea typeface="Poppins"/>
                  <a:cs typeface="Poppins"/>
                  <a:sym typeface="Poppins"/>
                </a:rPr>
                <a:t>Tidak ditemukan data duplikat pada data ini.</a:t>
              </a:r>
            </a:p>
          </p:txBody>
        </p:sp>
      </p:grpSp>
      <p:grpSp>
        <p:nvGrpSpPr>
          <p:cNvPr name="Group 29" id="29"/>
          <p:cNvGrpSpPr/>
          <p:nvPr/>
        </p:nvGrpSpPr>
        <p:grpSpPr>
          <a:xfrm rot="0">
            <a:off x="1028700" y="563492"/>
            <a:ext cx="16230600" cy="465208"/>
            <a:chOff x="0" y="0"/>
            <a:chExt cx="14178840" cy="406400"/>
          </a:xfrm>
        </p:grpSpPr>
        <p:sp>
          <p:nvSpPr>
            <p:cNvPr name="Freeform 30" id="30"/>
            <p:cNvSpPr/>
            <p:nvPr/>
          </p:nvSpPr>
          <p:spPr>
            <a:xfrm flipH="false" flipV="false" rot="0">
              <a:off x="0" y="0"/>
              <a:ext cx="14178840" cy="406400"/>
            </a:xfrm>
            <a:custGeom>
              <a:avLst/>
              <a:gdLst/>
              <a:ahLst/>
              <a:cxnLst/>
              <a:rect r="r" b="b" t="t" l="l"/>
              <a:pathLst>
                <a:path h="406400" w="14178840">
                  <a:moveTo>
                    <a:pt x="13975640" y="0"/>
                  </a:moveTo>
                  <a:cubicBezTo>
                    <a:pt x="14087864" y="0"/>
                    <a:pt x="14178840" y="90976"/>
                    <a:pt x="14178840" y="203200"/>
                  </a:cubicBezTo>
                  <a:cubicBezTo>
                    <a:pt x="14178840" y="315424"/>
                    <a:pt x="14087864" y="406400"/>
                    <a:pt x="13975640" y="406400"/>
                  </a:cubicBezTo>
                  <a:lnTo>
                    <a:pt x="203200" y="406400"/>
                  </a:lnTo>
                  <a:cubicBezTo>
                    <a:pt x="90976" y="406400"/>
                    <a:pt x="0" y="315424"/>
                    <a:pt x="0" y="203200"/>
                  </a:cubicBezTo>
                  <a:cubicBezTo>
                    <a:pt x="0" y="90976"/>
                    <a:pt x="90976" y="0"/>
                    <a:pt x="203200" y="0"/>
                  </a:cubicBezTo>
                  <a:close/>
                </a:path>
              </a:pathLst>
            </a:custGeom>
            <a:ln w="28575" cap="sq">
              <a:solidFill>
                <a:srgbClr val="193378"/>
              </a:solidFill>
              <a:prstDash val="solid"/>
              <a:miter/>
            </a:ln>
          </p:spPr>
        </p:sp>
        <p:sp>
          <p:nvSpPr>
            <p:cNvPr name="TextBox 31" id="31"/>
            <p:cNvSpPr txBox="true"/>
            <p:nvPr/>
          </p:nvSpPr>
          <p:spPr>
            <a:xfrm>
              <a:off x="0" y="-66675"/>
              <a:ext cx="14178840" cy="473075"/>
            </a:xfrm>
            <a:prstGeom prst="rect">
              <a:avLst/>
            </a:prstGeom>
          </p:spPr>
          <p:txBody>
            <a:bodyPr anchor="ctr" rtlCol="false" tIns="50800" lIns="50800" bIns="50800" rIns="50800"/>
            <a:lstStyle/>
            <a:p>
              <a:pPr algn="ctr">
                <a:lnSpc>
                  <a:spcPts val="2800"/>
                </a:lnSpc>
              </a:pPr>
            </a:p>
          </p:txBody>
        </p:sp>
      </p:grpSp>
      <p:sp>
        <p:nvSpPr>
          <p:cNvPr name="Freeform 32" id="32"/>
          <p:cNvSpPr/>
          <p:nvPr/>
        </p:nvSpPr>
        <p:spPr>
          <a:xfrm flipH="false" flipV="false" rot="0">
            <a:off x="4541479" y="4066922"/>
            <a:ext cx="3489444" cy="3630635"/>
          </a:xfrm>
          <a:custGeom>
            <a:avLst/>
            <a:gdLst/>
            <a:ahLst/>
            <a:cxnLst/>
            <a:rect r="r" b="b" t="t" l="l"/>
            <a:pathLst>
              <a:path h="3630635" w="3489444">
                <a:moveTo>
                  <a:pt x="0" y="0"/>
                </a:moveTo>
                <a:lnTo>
                  <a:pt x="3489443" y="0"/>
                </a:lnTo>
                <a:lnTo>
                  <a:pt x="3489443" y="3630635"/>
                </a:lnTo>
                <a:lnTo>
                  <a:pt x="0" y="3630635"/>
                </a:lnTo>
                <a:lnTo>
                  <a:pt x="0" y="0"/>
                </a:lnTo>
                <a:close/>
              </a:path>
            </a:pathLst>
          </a:custGeom>
          <a:blipFill>
            <a:blip r:embed="rId4"/>
            <a:stretch>
              <a:fillRect l="0" t="0" r="0" b="0"/>
            </a:stretch>
          </a:blipFill>
        </p:spPr>
      </p:sp>
      <p:sp>
        <p:nvSpPr>
          <p:cNvPr name="Freeform 33" id="33"/>
          <p:cNvSpPr/>
          <p:nvPr/>
        </p:nvSpPr>
        <p:spPr>
          <a:xfrm flipH="false" flipV="false" rot="0">
            <a:off x="9962991" y="4175738"/>
            <a:ext cx="4751750" cy="715317"/>
          </a:xfrm>
          <a:custGeom>
            <a:avLst/>
            <a:gdLst/>
            <a:ahLst/>
            <a:cxnLst/>
            <a:rect r="r" b="b" t="t" l="l"/>
            <a:pathLst>
              <a:path h="715317" w="4751750">
                <a:moveTo>
                  <a:pt x="0" y="0"/>
                </a:moveTo>
                <a:lnTo>
                  <a:pt x="4751750" y="0"/>
                </a:lnTo>
                <a:lnTo>
                  <a:pt x="4751750" y="715317"/>
                </a:lnTo>
                <a:lnTo>
                  <a:pt x="0" y="715317"/>
                </a:lnTo>
                <a:lnTo>
                  <a:pt x="0" y="0"/>
                </a:lnTo>
                <a:close/>
              </a:path>
            </a:pathLst>
          </a:custGeom>
          <a:blipFill>
            <a:blip r:embed="rId5"/>
            <a:stretch>
              <a:fillRect l="0" t="0" r="0" b="0"/>
            </a:stretch>
          </a:blipFill>
        </p:spPr>
      </p:sp>
      <p:sp>
        <p:nvSpPr>
          <p:cNvPr name="TextBox 34" id="34"/>
          <p:cNvSpPr txBox="true"/>
          <p:nvPr/>
        </p:nvSpPr>
        <p:spPr>
          <a:xfrm rot="0">
            <a:off x="1210514" y="578608"/>
            <a:ext cx="4834542" cy="368267"/>
          </a:xfrm>
          <a:prstGeom prst="rect">
            <a:avLst/>
          </a:prstGeom>
        </p:spPr>
        <p:txBody>
          <a:bodyPr anchor="t" rtlCol="false" tIns="0" lIns="0" bIns="0" rIns="0">
            <a:spAutoFit/>
          </a:bodyPr>
          <a:lstStyle/>
          <a:p>
            <a:pPr algn="l">
              <a:lnSpc>
                <a:spcPts val="2800"/>
              </a:lnSpc>
            </a:pPr>
            <a:r>
              <a:rPr lang="en-US" b="true" sz="2000">
                <a:solidFill>
                  <a:srgbClr val="193378"/>
                </a:solidFill>
                <a:latin typeface="Poppins Bold"/>
                <a:ea typeface="Poppins Bold"/>
                <a:cs typeface="Poppins Bold"/>
                <a:sym typeface="Poppins Bold"/>
              </a:rPr>
              <a:t>PERMASALAHAN KUALITAS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DAHBwNN093U</dc:identifier>
  <dcterms:modified xsi:type="dcterms:W3CDTF">2011-08-01T06:04:30Z</dcterms:modified>
  <cp:revision>1</cp:revision>
  <dc:title>Analisis Risiko Stroke</dc:title>
</cp:coreProperties>
</file>